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 id="2147483742" r:id="rId4"/>
  </p:sldMasterIdLst>
  <p:notesMasterIdLst>
    <p:notesMasterId r:id="rId5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3" r:id="rId28"/>
    <p:sldId id="284" r:id="rId29"/>
    <p:sldId id="285" r:id="rId30"/>
    <p:sldId id="286" r:id="rId31"/>
    <p:sldId id="28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Lst>
  <p:sldSz cx="9144000" cy="5143500" type="screen16x9"/>
  <p:notesSz cx="6858000" cy="9144000"/>
  <p:embeddedFontLst>
    <p:embeddedFont>
      <p:font typeface="Anton" pitchFamily="2" charset="0"/>
      <p:regular r:id="rId59"/>
    </p:embeddedFont>
    <p:embeddedFont>
      <p:font typeface="DM Sans" pitchFamily="2" charset="0"/>
      <p:regular r:id="rId60"/>
      <p:bold r:id="rId61"/>
      <p:italic r:id="rId62"/>
      <p:boldItalic r:id="rId63"/>
    </p:embeddedFont>
    <p:embeddedFont>
      <p:font typeface="Helvetica Neue Light"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125" y="10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rPr>
              <a:t>Generamos router que se importa en la línea 4 y se utiliza en la línea 17 de nuestro archivo app.js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NOTA: Recuerda mencionar la estructura de layouts que debe seguir handlebars para poder renderizar correctamente las vistas, de otra forma no podremos renderizar nada.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Recuerda que, si en este punto alguien pregunta de dónde se sacó la ruta /socket.io/socket.io.js, comentar que es una ruta que podemos acceder en el momento que instalamos socket.io en el node_modules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procurar que el estudiante reconozca perfectamente la relación entre</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on = escuchar/recibir</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emit = hablar/enviar</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 name="Google Shape;864;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Te recomiendo enormemente que practiques esta parte antes de dar la clase. La versión mencionada es al momento de la generación de esta clase, si ha habido algún cambio en Glitch.com o en su versionado, es importante que te anticipes y lo practiques antes de la clase.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PROPUESTA: Aquí vendría bien una actividad, donde haya múltiples opciones, y el estudiante pueda seleccionar todas las que considere correctas, al final, el profesor puede utilizar este recurso para poder comentar el por qué sería correcta una opción o por qué sería incorrecta.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El resto de la clase es una guía completa de instalación, configuración y uso de sockets, la cantidad de código es grande debido a que estamos comenzando a estructurar cosas más complejas. Queda a tu criterio como profesor si lo vas a desarrollar paso a paso siguiendo y leyendo las diapositivas. o si éstas las sintetizarás dando una explicación completa y fluida de tu parte. Cuida tus tiempos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52" name="Google Shape;52;p13"/>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1pPr>
            <a:lvl2pPr marL="914400" marR="0" lvl="1"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2pPr>
            <a:lvl3pPr marL="1371600" marR="0" lvl="2"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3pPr>
            <a:lvl4pPr marL="1828800" marR="0" lvl="3"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4pPr>
            <a:lvl5pPr marL="2286000" marR="0" lvl="4"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5pPr>
            <a:lvl6pPr marL="2743200" marR="0" lvl="5"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6pPr>
            <a:lvl7pPr marL="3200400" marR="0" lvl="6"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7pPr>
            <a:lvl8pPr marL="3657600" marR="0" lvl="7"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8pPr>
            <a:lvl9pPr marL="4114800" marR="0" lvl="8" indent="-317500" algn="l" rtl="0">
              <a:lnSpc>
                <a:spcPct val="100000"/>
              </a:lnSpc>
              <a:spcBef>
                <a:spcPts val="1000"/>
              </a:spcBef>
              <a:spcAft>
                <a:spcPts val="100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56" name="Google Shape;56;p14"/>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1pPr>
            <a:lvl2pPr marL="914400" marR="0" lvl="1"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2pPr>
            <a:lvl3pPr marL="1371600" marR="0" lvl="2"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3pPr>
            <a:lvl4pPr marL="1828800" marR="0" lvl="3"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4pPr>
            <a:lvl5pPr marL="2286000" marR="0" lvl="4"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5pPr>
            <a:lvl6pPr marL="2743200" marR="0" lvl="5"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6pPr>
            <a:lvl7pPr marL="3200400" marR="0" lvl="6"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7pPr>
            <a:lvl8pPr marL="3657600" marR="0" lvl="7"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8pPr>
            <a:lvl9pPr marL="4114800" marR="0" lvl="8" indent="-317500" algn="l" rtl="0">
              <a:lnSpc>
                <a:spcPct val="100000"/>
              </a:lnSpc>
              <a:spcBef>
                <a:spcPts val="1000"/>
              </a:spcBef>
              <a:spcAft>
                <a:spcPts val="100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s" sz="6000" b="0" i="0" u="none" strike="noStrike" cap="none">
                <a:solidFill>
                  <a:srgbClr val="E8E7E3"/>
                </a:solidFill>
                <a:latin typeface="Arial"/>
                <a:ea typeface="Arial"/>
                <a:cs typeface="Arial"/>
                <a:sym typeface="Arial"/>
              </a:rPr>
              <a:t>☕ </a:t>
            </a:r>
            <a:endParaRPr sz="6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s" sz="6000" b="0" i="1" u="none" strike="noStrike" cap="none">
                <a:solidFill>
                  <a:srgbClr val="E0FF00"/>
                </a:solidFill>
                <a:latin typeface="Anton"/>
                <a:ea typeface="Anton"/>
                <a:cs typeface="Anton"/>
                <a:sym typeface="Anton"/>
              </a:rPr>
              <a:t>BREAK</a:t>
            </a:r>
            <a:endParaRPr sz="6000" b="0" i="1" u="none" strike="noStrike" cap="none">
              <a:solidFill>
                <a:srgbClr val="E0FF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r>
              <a:rPr lang="es" sz="2100" b="0" i="0" u="none" strike="noStrike" cap="none">
                <a:solidFill>
                  <a:schemeClr val="lt1"/>
                </a:solidFill>
                <a:latin typeface="Anton"/>
                <a:ea typeface="Anton"/>
                <a:cs typeface="Anton"/>
                <a:sym typeface="Anton"/>
              </a:rPr>
              <a:t>¡5/10 MINUTOS Y VOLVEMOS!</a:t>
            </a:r>
            <a:endParaRPr sz="2100" b="0" i="0" u="none" strike="noStrike" cap="none">
              <a:solidFill>
                <a:schemeClr val="lt1"/>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4000" b="0" i="1" u="none" strike="noStrike" cap="none">
              <a:solidFill>
                <a:srgbClr val="E0FF00"/>
              </a:solidFill>
              <a:latin typeface="Anton"/>
              <a:ea typeface="Anton"/>
              <a:cs typeface="Anton"/>
              <a:sym typeface="Anto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6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63"/>
        <p:cNvGrpSpPr/>
        <p:nvPr/>
      </p:nvGrpSpPr>
      <p:grpSpPr>
        <a:xfrm>
          <a:off x="0" y="0"/>
          <a:ext cx="0" cy="0"/>
          <a:chOff x="0" y="0"/>
          <a:chExt cx="0" cy="0"/>
        </a:xfrm>
      </p:grpSpPr>
      <p:pic>
        <p:nvPicPr>
          <p:cNvPr id="64" name="Google Shape;64;p18"/>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9"/>
        <p:cNvGrpSpPr/>
        <p:nvPr/>
      </p:nvGrpSpPr>
      <p:grpSpPr>
        <a:xfrm>
          <a:off x="0" y="0"/>
          <a:ext cx="0" cy="0"/>
          <a:chOff x="0" y="0"/>
          <a:chExt cx="0" cy="0"/>
        </a:xfrm>
      </p:grpSpPr>
      <p:sp>
        <p:nvSpPr>
          <p:cNvPr id="70" name="Google Shape;7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1" name="Google Shape;71;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2" name="Google Shape;7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3"/>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1" name="Google Shape;91;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2" name="Google Shape;9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93"/>
        <p:cNvGrpSpPr/>
        <p:nvPr/>
      </p:nvGrpSpPr>
      <p:grpSpPr>
        <a:xfrm>
          <a:off x="0" y="0"/>
          <a:ext cx="0" cy="0"/>
          <a:chOff x="0" y="0"/>
          <a:chExt cx="0" cy="0"/>
        </a:xfrm>
      </p:grpSpPr>
      <p:sp>
        <p:nvSpPr>
          <p:cNvPr id="94" name="Google Shape;9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 name="Google Shape;10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05"/>
        <p:cNvGrpSpPr/>
        <p:nvPr/>
      </p:nvGrpSpPr>
      <p:grpSpPr>
        <a:xfrm>
          <a:off x="0" y="0"/>
          <a:ext cx="0" cy="0"/>
          <a:chOff x="0" y="0"/>
          <a:chExt cx="0" cy="0"/>
        </a:xfrm>
      </p:grpSpPr>
      <p:sp>
        <p:nvSpPr>
          <p:cNvPr id="106" name="Google Shape;106;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07" name="Google Shape;107;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8" name="Google Shape;10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09"/>
        <p:cNvGrpSpPr/>
        <p:nvPr/>
      </p:nvGrpSpPr>
      <p:grpSpPr>
        <a:xfrm>
          <a:off x="0" y="0"/>
          <a:ext cx="0" cy="0"/>
          <a:chOff x="0" y="0"/>
          <a:chExt cx="0" cy="0"/>
        </a:xfrm>
      </p:grpSpPr>
      <p:sp>
        <p:nvSpPr>
          <p:cNvPr id="110" name="Google Shape;110;p3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11" name="Google Shape;111;p3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0"/>
        <p:cNvGrpSpPr/>
        <p:nvPr/>
      </p:nvGrpSpPr>
      <p:grpSpPr>
        <a:xfrm>
          <a:off x="0" y="0"/>
          <a:ext cx="0" cy="0"/>
          <a:chOff x="0" y="0"/>
          <a:chExt cx="0" cy="0"/>
        </a:xfrm>
      </p:grpSpPr>
      <p:pic>
        <p:nvPicPr>
          <p:cNvPr id="11" name="Google Shape;11;p4"/>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13"/>
        <p:cNvGrpSpPr/>
        <p:nvPr/>
      </p:nvGrpSpPr>
      <p:grpSpPr>
        <a:xfrm>
          <a:off x="0" y="0"/>
          <a:ext cx="0" cy="0"/>
          <a:chOff x="0" y="0"/>
          <a:chExt cx="0" cy="0"/>
        </a:xfrm>
      </p:grpSpPr>
      <p:sp>
        <p:nvSpPr>
          <p:cNvPr id="114" name="Google Shape;114;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15" name="Google Shape;115;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17"/>
        <p:cNvGrpSpPr/>
        <p:nvPr/>
      </p:nvGrpSpPr>
      <p:grpSpPr>
        <a:xfrm>
          <a:off x="0" y="0"/>
          <a:ext cx="0" cy="0"/>
          <a:chOff x="0" y="0"/>
          <a:chExt cx="0" cy="0"/>
        </a:xfrm>
      </p:grpSpPr>
      <p:sp>
        <p:nvSpPr>
          <p:cNvPr id="118" name="Google Shape;118;p3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19" name="Google Shape;119;p3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0" name="Google Shape;12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21"/>
        <p:cNvGrpSpPr/>
        <p:nvPr/>
      </p:nvGrpSpPr>
      <p:grpSpPr>
        <a:xfrm>
          <a:off x="0" y="0"/>
          <a:ext cx="0" cy="0"/>
          <a:chOff x="0" y="0"/>
          <a:chExt cx="0" cy="0"/>
        </a:xfrm>
      </p:grpSpPr>
      <p:sp>
        <p:nvSpPr>
          <p:cNvPr id="122" name="Google Shape;12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4" name="Google Shape;12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25"/>
        <p:cNvGrpSpPr/>
        <p:nvPr/>
      </p:nvGrpSpPr>
      <p:grpSpPr>
        <a:xfrm>
          <a:off x="0" y="0"/>
          <a:ext cx="0" cy="0"/>
          <a:chOff x="0" y="0"/>
          <a:chExt cx="0" cy="0"/>
        </a:xfrm>
      </p:grpSpPr>
      <p:sp>
        <p:nvSpPr>
          <p:cNvPr id="126" name="Google Shape;126;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27" name="Google Shape;127;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8" name="Google Shape;12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29"/>
        <p:cNvGrpSpPr/>
        <p:nvPr/>
      </p:nvGrpSpPr>
      <p:grpSpPr>
        <a:xfrm>
          <a:off x="0" y="0"/>
          <a:ext cx="0" cy="0"/>
          <a:chOff x="0" y="0"/>
          <a:chExt cx="0" cy="0"/>
        </a:xfrm>
      </p:grpSpPr>
      <p:sp>
        <p:nvSpPr>
          <p:cNvPr id="130" name="Google Shape;130;p3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31" name="Google Shape;131;p3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32" name="Google Shape;132;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33"/>
        <p:cNvGrpSpPr/>
        <p:nvPr/>
      </p:nvGrpSpPr>
      <p:grpSpPr>
        <a:xfrm>
          <a:off x="0" y="0"/>
          <a:ext cx="0" cy="0"/>
          <a:chOff x="0" y="0"/>
          <a:chExt cx="0" cy="0"/>
        </a:xfrm>
      </p:grpSpPr>
      <p:sp>
        <p:nvSpPr>
          <p:cNvPr id="134" name="Google Shape;134;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5" name="Google Shape;135;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6" name="Google Shape;13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37"/>
        <p:cNvGrpSpPr/>
        <p:nvPr/>
      </p:nvGrpSpPr>
      <p:grpSpPr>
        <a:xfrm>
          <a:off x="0" y="0"/>
          <a:ext cx="0" cy="0"/>
          <a:chOff x="0" y="0"/>
          <a:chExt cx="0" cy="0"/>
        </a:xfrm>
      </p:grpSpPr>
      <p:sp>
        <p:nvSpPr>
          <p:cNvPr id="138" name="Google Shape;13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0" name="Google Shape;140;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p38"/>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3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 name="Google Shape;145;p39"/>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46"/>
        <p:cNvGrpSpPr/>
        <p:nvPr/>
      </p:nvGrpSpPr>
      <p:grpSpPr>
        <a:xfrm>
          <a:off x="0" y="0"/>
          <a:ext cx="0" cy="0"/>
          <a:chOff x="0" y="0"/>
          <a:chExt cx="0" cy="0"/>
        </a:xfrm>
      </p:grpSpPr>
      <p:pic>
        <p:nvPicPr>
          <p:cNvPr id="147" name="Google Shape;147;p40"/>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2"/>
        <p:cNvGrpSpPr/>
        <p:nvPr/>
      </p:nvGrpSpPr>
      <p:grpSpPr>
        <a:xfrm>
          <a:off x="0" y="0"/>
          <a:ext cx="0" cy="0"/>
          <a:chOff x="0" y="0"/>
          <a:chExt cx="0" cy="0"/>
        </a:xfrm>
      </p:grpSpPr>
      <p:pic>
        <p:nvPicPr>
          <p:cNvPr id="13" name="Google Shape;13;p5"/>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4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 name="Google Shape;150;p41"/>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4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 name="Google Shape;153;p42"/>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54"/>
        <p:cNvGrpSpPr/>
        <p:nvPr/>
      </p:nvGrpSpPr>
      <p:grpSpPr>
        <a:xfrm>
          <a:off x="0" y="0"/>
          <a:ext cx="0" cy="0"/>
          <a:chOff x="0" y="0"/>
          <a:chExt cx="0" cy="0"/>
        </a:xfrm>
      </p:grpSpPr>
      <p:pic>
        <p:nvPicPr>
          <p:cNvPr id="155" name="Google Shape;155;p43"/>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44"/>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 name="Google Shape;160;p45"/>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46"/>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163"/>
        <p:cNvGrpSpPr/>
        <p:nvPr/>
      </p:nvGrpSpPr>
      <p:grpSpPr>
        <a:xfrm>
          <a:off x="0" y="0"/>
          <a:ext cx="0" cy="0"/>
          <a:chOff x="0" y="0"/>
          <a:chExt cx="0" cy="0"/>
        </a:xfrm>
      </p:grpSpPr>
      <p:pic>
        <p:nvPicPr>
          <p:cNvPr id="164" name="Google Shape;164;p47"/>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49"/>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169"/>
        <p:cNvGrpSpPr/>
        <p:nvPr/>
      </p:nvGrpSpPr>
      <p:grpSpPr>
        <a:xfrm>
          <a:off x="0" y="0"/>
          <a:ext cx="0" cy="0"/>
          <a:chOff x="0" y="0"/>
          <a:chExt cx="0" cy="0"/>
        </a:xfrm>
      </p:grpSpPr>
      <p:pic>
        <p:nvPicPr>
          <p:cNvPr id="170" name="Google Shape;170;p50"/>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14"/>
        <p:cNvGrpSpPr/>
        <p:nvPr/>
      </p:nvGrpSpPr>
      <p:grpSpPr>
        <a:xfrm>
          <a:off x="0" y="0"/>
          <a:ext cx="0" cy="0"/>
          <a:chOff x="0" y="0"/>
          <a:chExt cx="0" cy="0"/>
        </a:xfrm>
      </p:grpSpPr>
      <p:pic>
        <p:nvPicPr>
          <p:cNvPr id="15" name="Google Shape;15;p6"/>
          <p:cNvPicPr preferRelativeResize="0"/>
          <p:nvPr/>
        </p:nvPicPr>
        <p:blipFill rotWithShape="1">
          <a:blip r:embed="rId2">
            <a:alphaModFix/>
          </a:blip>
          <a:srcRect/>
          <a:stretch/>
        </p:blipFill>
        <p:spPr>
          <a:xfrm>
            <a:off x="2313687" y="1942375"/>
            <a:ext cx="4516625" cy="12587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 name="Google Shape;173;p51"/>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p52"/>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176"/>
        <p:cNvGrpSpPr/>
        <p:nvPr/>
      </p:nvGrpSpPr>
      <p:grpSpPr>
        <a:xfrm>
          <a:off x="0" y="0"/>
          <a:ext cx="0" cy="0"/>
          <a:chOff x="0" y="0"/>
          <a:chExt cx="0" cy="0"/>
        </a:xfrm>
      </p:grpSpPr>
      <p:pic>
        <p:nvPicPr>
          <p:cNvPr id="177" name="Google Shape;177;p5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5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 name="Google Shape;186;p5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7"/>
        <p:cNvGrpSpPr/>
        <p:nvPr/>
      </p:nvGrpSpPr>
      <p:grpSpPr>
        <a:xfrm>
          <a:off x="0" y="0"/>
          <a:ext cx="0" cy="0"/>
          <a:chOff x="0" y="0"/>
          <a:chExt cx="0" cy="0"/>
        </a:xfrm>
      </p:grpSpPr>
      <p:pic>
        <p:nvPicPr>
          <p:cNvPr id="188" name="Google Shape;188;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9"/>
        <p:cNvGrpSpPr/>
        <p:nvPr/>
      </p:nvGrpSpPr>
      <p:grpSpPr>
        <a:xfrm>
          <a:off x="0" y="0"/>
          <a:ext cx="0" cy="0"/>
          <a:chOff x="0" y="0"/>
          <a:chExt cx="0" cy="0"/>
        </a:xfrm>
      </p:grpSpPr>
      <p:sp>
        <p:nvSpPr>
          <p:cNvPr id="190" name="Google Shape;190;p5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1" name="Google Shape;191;p5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92" name="Google Shape;192;p5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7"/>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05"/>
        <p:cNvGrpSpPr/>
        <p:nvPr/>
      </p:nvGrpSpPr>
      <p:grpSpPr>
        <a:xfrm>
          <a:off x="0" y="0"/>
          <a:ext cx="0" cy="0"/>
          <a:chOff x="0" y="0"/>
          <a:chExt cx="0" cy="0"/>
        </a:xfrm>
      </p:grpSpPr>
      <p:pic>
        <p:nvPicPr>
          <p:cNvPr id="206" name="Google Shape;206;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7"/>
        <p:cNvGrpSpPr/>
        <p:nvPr/>
      </p:nvGrpSpPr>
      <p:grpSpPr>
        <a:xfrm>
          <a:off x="0" y="0"/>
          <a:ext cx="0" cy="0"/>
          <a:chOff x="0" y="0"/>
          <a:chExt cx="0" cy="0"/>
        </a:xfrm>
      </p:grpSpPr>
      <p:sp>
        <p:nvSpPr>
          <p:cNvPr id="208" name="Google Shape;208;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9" name="Google Shape;209;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0" name="Google Shape;21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11"/>
        <p:cNvGrpSpPr/>
        <p:nvPr/>
      </p:nvGrpSpPr>
      <p:grpSpPr>
        <a:xfrm>
          <a:off x="0" y="0"/>
          <a:ext cx="0" cy="0"/>
          <a:chOff x="0" y="0"/>
          <a:chExt cx="0" cy="0"/>
        </a:xfrm>
      </p:grpSpPr>
      <p:sp>
        <p:nvSpPr>
          <p:cNvPr id="212" name="Google Shape;212;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3" name="Google Shape;213;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4" name="Google Shape;214;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15"/>
        <p:cNvGrpSpPr/>
        <p:nvPr/>
      </p:nvGrpSpPr>
      <p:grpSpPr>
        <a:xfrm>
          <a:off x="0" y="0"/>
          <a:ext cx="0" cy="0"/>
          <a:chOff x="0" y="0"/>
          <a:chExt cx="0" cy="0"/>
        </a:xfrm>
      </p:grpSpPr>
      <p:pic>
        <p:nvPicPr>
          <p:cNvPr id="216" name="Google Shape;216;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223" name="Google Shape;223;p70"/>
          <p:cNvSpPr/>
          <p:nvPr/>
        </p:nvSpPr>
        <p:spPr>
          <a:xfrm>
            <a:off x="1089900" y="995400"/>
            <a:ext cx="6964200" cy="3152700"/>
          </a:xfrm>
          <a:prstGeom prst="rect">
            <a:avLst/>
          </a:prstGeom>
          <a:solidFill>
            <a:srgbClr val="B5B5B5">
              <a:alpha val="1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24"/>
        <p:cNvGrpSpPr/>
        <p:nvPr/>
      </p:nvGrpSpPr>
      <p:grpSpPr>
        <a:xfrm>
          <a:off x="0" y="0"/>
          <a:ext cx="0" cy="0"/>
          <a:chOff x="0" y="0"/>
          <a:chExt cx="0" cy="0"/>
        </a:xfrm>
      </p:grpSpPr>
      <p:sp>
        <p:nvSpPr>
          <p:cNvPr id="225" name="Google Shape;225;p7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26" name="Google Shape;226;p7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27" name="Google Shape;227;p7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28"/>
        <p:cNvGrpSpPr/>
        <p:nvPr/>
      </p:nvGrpSpPr>
      <p:grpSpPr>
        <a:xfrm>
          <a:off x="0" y="0"/>
          <a:ext cx="0" cy="0"/>
          <a:chOff x="0" y="0"/>
          <a:chExt cx="0" cy="0"/>
        </a:xfrm>
      </p:grpSpPr>
      <p:pic>
        <p:nvPicPr>
          <p:cNvPr id="229" name="Google Shape;229;p7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8"/>
        <p:cNvGrpSpPr/>
        <p:nvPr/>
      </p:nvGrpSpPr>
      <p:grpSpPr>
        <a:xfrm>
          <a:off x="0" y="0"/>
          <a:ext cx="0" cy="0"/>
          <a:chOff x="0" y="0"/>
          <a:chExt cx="0" cy="0"/>
        </a:xfrm>
      </p:grpSpPr>
      <p:sp>
        <p:nvSpPr>
          <p:cNvPr id="19" name="Google Shape;19;p8"/>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8"/>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21" name="Google Shape;21;p8"/>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 name="Google Shape;22;p8"/>
          <p:cNvCxnSpPr/>
          <p:nvPr/>
        </p:nvCxnSpPr>
        <p:spPr>
          <a:xfrm>
            <a:off x="37611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23" name="Google Shape;23;p8"/>
          <p:cNvCxnSpPr/>
          <p:nvPr/>
        </p:nvCxnSpPr>
        <p:spPr>
          <a:xfrm>
            <a:off x="37611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24" name="Google Shape;24;p8"/>
          <p:cNvCxnSpPr/>
          <p:nvPr/>
        </p:nvCxnSpPr>
        <p:spPr>
          <a:xfrm>
            <a:off x="37611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25" name="Google Shape;25;p8"/>
          <p:cNvCxnSpPr/>
          <p:nvPr/>
        </p:nvCxnSpPr>
        <p:spPr>
          <a:xfrm>
            <a:off x="37611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26" name="Google Shape;26;p8"/>
          <p:cNvPicPr preferRelativeResize="0"/>
          <p:nvPr/>
        </p:nvPicPr>
        <p:blipFill rotWithShape="1">
          <a:blip r:embed="rId3">
            <a:alphaModFix/>
          </a:blip>
          <a:srcRect/>
          <a:stretch/>
        </p:blipFill>
        <p:spPr>
          <a:xfrm>
            <a:off x="5276200" y="1391289"/>
            <a:ext cx="196500" cy="196500"/>
          </a:xfrm>
          <a:prstGeom prst="rect">
            <a:avLst/>
          </a:prstGeom>
          <a:noFill/>
          <a:ln>
            <a:noFill/>
          </a:ln>
        </p:spPr>
      </p:pic>
      <p:sp>
        <p:nvSpPr>
          <p:cNvPr id="27" name="Google Shape;27;p8"/>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8"/>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 name="Google Shape;29;p8"/>
          <p:cNvCxnSpPr/>
          <p:nvPr/>
        </p:nvCxnSpPr>
        <p:spPr>
          <a:xfrm>
            <a:off x="13776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30" name="Google Shape;30;p8"/>
          <p:cNvCxnSpPr/>
          <p:nvPr/>
        </p:nvCxnSpPr>
        <p:spPr>
          <a:xfrm>
            <a:off x="13776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31" name="Google Shape;31;p8"/>
          <p:cNvCxnSpPr/>
          <p:nvPr/>
        </p:nvCxnSpPr>
        <p:spPr>
          <a:xfrm>
            <a:off x="13776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32" name="Google Shape;32;p8"/>
          <p:cNvCxnSpPr/>
          <p:nvPr/>
        </p:nvCxnSpPr>
        <p:spPr>
          <a:xfrm>
            <a:off x="13776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33" name="Google Shape;33;p8"/>
          <p:cNvPicPr preferRelativeResize="0"/>
          <p:nvPr/>
        </p:nvPicPr>
        <p:blipFill rotWithShape="1">
          <a:blip r:embed="rId3">
            <a:alphaModFix/>
          </a:blip>
          <a:srcRect/>
          <a:stretch/>
        </p:blipFill>
        <p:spPr>
          <a:xfrm>
            <a:off x="2966250" y="1391289"/>
            <a:ext cx="196500" cy="196500"/>
          </a:xfrm>
          <a:prstGeom prst="rect">
            <a:avLst/>
          </a:prstGeom>
          <a:noFill/>
          <a:ln>
            <a:noFill/>
          </a:ln>
        </p:spPr>
      </p:pic>
      <p:sp>
        <p:nvSpPr>
          <p:cNvPr id="34" name="Google Shape;34;p8"/>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8"/>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36;p8"/>
          <p:cNvCxnSpPr/>
          <p:nvPr/>
        </p:nvCxnSpPr>
        <p:spPr>
          <a:xfrm>
            <a:off x="61446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37" name="Google Shape;37;p8"/>
          <p:cNvCxnSpPr/>
          <p:nvPr/>
        </p:nvCxnSpPr>
        <p:spPr>
          <a:xfrm>
            <a:off x="61446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38" name="Google Shape;38;p8"/>
          <p:cNvCxnSpPr/>
          <p:nvPr/>
        </p:nvCxnSpPr>
        <p:spPr>
          <a:xfrm>
            <a:off x="61446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39" name="Google Shape;39;p8"/>
          <p:cNvCxnSpPr/>
          <p:nvPr/>
        </p:nvCxnSpPr>
        <p:spPr>
          <a:xfrm>
            <a:off x="61446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40" name="Google Shape;40;p8"/>
          <p:cNvPicPr preferRelativeResize="0"/>
          <p:nvPr/>
        </p:nvPicPr>
        <p:blipFill rotWithShape="1">
          <a:blip r:embed="rId3">
            <a:alphaModFix/>
          </a:blip>
          <a:srcRect/>
          <a:stretch/>
        </p:blipFill>
        <p:spPr>
          <a:xfrm>
            <a:off x="7733250" y="1391289"/>
            <a:ext cx="196500" cy="196500"/>
          </a:xfrm>
          <a:prstGeom prst="rect">
            <a:avLst/>
          </a:prstGeom>
          <a:noFill/>
          <a:ln>
            <a:noFill/>
          </a:ln>
        </p:spPr>
      </p:pic>
      <p:sp>
        <p:nvSpPr>
          <p:cNvPr id="41" name="Google Shape;41;p8"/>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b="0" i="1" u="none" strike="noStrike" cap="none">
                <a:solidFill>
                  <a:srgbClr val="121212"/>
                </a:solidFill>
                <a:latin typeface="Anton"/>
                <a:ea typeface="Anton"/>
                <a:cs typeface="Anton"/>
                <a:sym typeface="Anton"/>
              </a:rPr>
              <a:t>CRONOGRAMA DEL CURSO</a:t>
            </a:r>
            <a:endParaRPr sz="3600" b="0" i="1" u="none" strike="noStrike" cap="none">
              <a:solidFill>
                <a:srgbClr val="121212"/>
              </a:solidFill>
              <a:latin typeface="Anton"/>
              <a:ea typeface="Anton"/>
              <a:cs typeface="Anton"/>
              <a:sym typeface="Anton"/>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7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6" name="Google Shape;236;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37"/>
        <p:cNvGrpSpPr/>
        <p:nvPr/>
      </p:nvGrpSpPr>
      <p:grpSpPr>
        <a:xfrm>
          <a:off x="0" y="0"/>
          <a:ext cx="0" cy="0"/>
          <a:chOff x="0" y="0"/>
          <a:chExt cx="0" cy="0"/>
        </a:xfrm>
      </p:grpSpPr>
      <p:pic>
        <p:nvPicPr>
          <p:cNvPr id="238" name="Google Shape;238;p7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9"/>
        <p:cNvGrpSpPr/>
        <p:nvPr/>
      </p:nvGrpSpPr>
      <p:grpSpPr>
        <a:xfrm>
          <a:off x="0" y="0"/>
          <a:ext cx="0" cy="0"/>
          <a:chOff x="0" y="0"/>
          <a:chExt cx="0" cy="0"/>
        </a:xfrm>
      </p:grpSpPr>
      <p:pic>
        <p:nvPicPr>
          <p:cNvPr id="240" name="Google Shape;240;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pic>
        <p:nvPicPr>
          <p:cNvPr id="242" name="Google Shape;242;p7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43"/>
        <p:cNvGrpSpPr/>
        <p:nvPr/>
      </p:nvGrpSpPr>
      <p:grpSpPr>
        <a:xfrm>
          <a:off x="0" y="0"/>
          <a:ext cx="0" cy="0"/>
          <a:chOff x="0" y="0"/>
          <a:chExt cx="0" cy="0"/>
        </a:xfrm>
      </p:grpSpPr>
      <p:pic>
        <p:nvPicPr>
          <p:cNvPr id="244" name="Google Shape;244;p7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A 1 1">
  <p:cSld name="SECTION_HEADER_1_1_3">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8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247" name="Google Shape;247;p80"/>
          <p:cNvSpPr/>
          <p:nvPr/>
        </p:nvSpPr>
        <p:spPr>
          <a:xfrm>
            <a:off x="1089900" y="995400"/>
            <a:ext cx="6964200" cy="3152700"/>
          </a:xfrm>
          <a:prstGeom prst="rect">
            <a:avLst/>
          </a:prstGeom>
          <a:solidFill>
            <a:srgbClr val="B5B5B5">
              <a:alpha val="1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3-A 2">
  <p:cSld name="SECTION_HEADER_1_1_4">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8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250" name="Google Shape;250;p81"/>
          <p:cNvSpPr/>
          <p:nvPr/>
        </p:nvSpPr>
        <p:spPr>
          <a:xfrm>
            <a:off x="1089900" y="995400"/>
            <a:ext cx="6964200" cy="3152700"/>
          </a:xfrm>
          <a:prstGeom prst="rect">
            <a:avLst/>
          </a:prstGeom>
          <a:solidFill>
            <a:srgbClr val="B5B5B5">
              <a:alpha val="1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5"/>
        <p:cNvGrpSpPr/>
        <p:nvPr/>
      </p:nvGrpSpPr>
      <p:grpSpPr>
        <a:xfrm>
          <a:off x="0" y="0"/>
          <a:ext cx="0" cy="0"/>
          <a:chOff x="0" y="0"/>
          <a:chExt cx="0" cy="0"/>
        </a:xfrm>
      </p:grpSpPr>
      <p:pic>
        <p:nvPicPr>
          <p:cNvPr id="256" name="Google Shape;256;p8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7"/>
        <p:cNvGrpSpPr/>
        <p:nvPr/>
      </p:nvGrpSpPr>
      <p:grpSpPr>
        <a:xfrm>
          <a:off x="0" y="0"/>
          <a:ext cx="0" cy="0"/>
          <a:chOff x="0" y="0"/>
          <a:chExt cx="0" cy="0"/>
        </a:xfrm>
      </p:grpSpPr>
      <p:sp>
        <p:nvSpPr>
          <p:cNvPr id="258" name="Google Shape;258;p8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9" name="Google Shape;259;p8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60" name="Google Shape;260;p8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61"/>
        <p:cNvGrpSpPr/>
        <p:nvPr/>
      </p:nvGrpSpPr>
      <p:grpSpPr>
        <a:xfrm>
          <a:off x="0" y="0"/>
          <a:ext cx="0" cy="0"/>
          <a:chOff x="0" y="0"/>
          <a:chExt cx="0" cy="0"/>
        </a:xfrm>
      </p:grpSpPr>
      <p:pic>
        <p:nvPicPr>
          <p:cNvPr id="262" name="Google Shape;262;p85"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63"/>
        <p:cNvGrpSpPr/>
        <p:nvPr/>
      </p:nvGrpSpPr>
      <p:grpSpPr>
        <a:xfrm>
          <a:off x="0" y="0"/>
          <a:ext cx="0" cy="0"/>
          <a:chOff x="0" y="0"/>
          <a:chExt cx="0" cy="0"/>
        </a:xfrm>
      </p:grpSpPr>
      <p:pic>
        <p:nvPicPr>
          <p:cNvPr id="264" name="Google Shape;264;p8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65"/>
        <p:cNvGrpSpPr/>
        <p:nvPr/>
      </p:nvGrpSpPr>
      <p:grpSpPr>
        <a:xfrm>
          <a:off x="0" y="0"/>
          <a:ext cx="0" cy="0"/>
          <a:chOff x="0" y="0"/>
          <a:chExt cx="0" cy="0"/>
        </a:xfrm>
      </p:grpSpPr>
      <p:pic>
        <p:nvPicPr>
          <p:cNvPr id="266" name="Google Shape;266;p8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8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8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71"/>
        <p:cNvGrpSpPr/>
        <p:nvPr/>
      </p:nvGrpSpPr>
      <p:grpSpPr>
        <a:xfrm>
          <a:off x="0" y="0"/>
          <a:ext cx="0" cy="0"/>
          <a:chOff x="0" y="0"/>
          <a:chExt cx="0" cy="0"/>
        </a:xfrm>
      </p:grpSpPr>
      <p:sp>
        <p:nvSpPr>
          <p:cNvPr id="272" name="Google Shape;272;p9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3" name="Google Shape;273;p9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74"/>
        <p:cNvGrpSpPr/>
        <p:nvPr/>
      </p:nvGrpSpPr>
      <p:grpSpPr>
        <a:xfrm>
          <a:off x="0" y="0"/>
          <a:ext cx="0" cy="0"/>
          <a:chOff x="0" y="0"/>
          <a:chExt cx="0" cy="0"/>
        </a:xfrm>
      </p:grpSpPr>
      <p:pic>
        <p:nvPicPr>
          <p:cNvPr id="275" name="Google Shape;275;p9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9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9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0"/>
        <p:cNvGrpSpPr/>
        <p:nvPr/>
      </p:nvGrpSpPr>
      <p:grpSpPr>
        <a:xfrm>
          <a:off x="0" y="0"/>
          <a:ext cx="0" cy="0"/>
          <a:chOff x="0" y="0"/>
          <a:chExt cx="0" cy="0"/>
        </a:xfrm>
      </p:grpSpPr>
      <p:sp>
        <p:nvSpPr>
          <p:cNvPr id="281" name="Google Shape;281;p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2" name="Google Shape;282;p9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83" name="Google Shape;283;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9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2.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3.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8"/>
        <p:cNvGrpSpPr/>
        <p:nvPr/>
      </p:nvGrpSpPr>
      <p:grpSpPr>
        <a:xfrm>
          <a:off x="0" y="0"/>
          <a:ext cx="0" cy="0"/>
          <a:chOff x="0" y="0"/>
          <a:chExt cx="0" cy="0"/>
        </a:xfrm>
      </p:grpSpPr>
      <p:sp>
        <p:nvSpPr>
          <p:cNvPr id="179" name="Google Shape;179;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80" name="Google Shape;180;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81" name="Google Shape;181;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7"/>
        <p:cNvGrpSpPr/>
        <p:nvPr/>
      </p:nvGrpSpPr>
      <p:grpSpPr>
        <a:xfrm>
          <a:off x="0" y="0"/>
          <a:ext cx="0" cy="0"/>
          <a:chOff x="0" y="0"/>
          <a:chExt cx="0" cy="0"/>
        </a:xfrm>
      </p:grpSpPr>
      <p:sp>
        <p:nvSpPr>
          <p:cNvPr id="218" name="Google Shape;218;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19" name="Google Shape;219;p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0" name="Google Shape;220;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1"/>
        <p:cNvGrpSpPr/>
        <p:nvPr/>
      </p:nvGrpSpPr>
      <p:grpSpPr>
        <a:xfrm>
          <a:off x="0" y="0"/>
          <a:ext cx="0" cy="0"/>
          <a:chOff x="0" y="0"/>
          <a:chExt cx="0" cy="0"/>
        </a:xfrm>
      </p:grpSpPr>
      <p:sp>
        <p:nvSpPr>
          <p:cNvPr id="252" name="Google Shape;252;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53" name="Google Shape;253;p8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4" name="Google Shape;254;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9.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9.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9.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5.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5.xml"/><Relationship Id="rId5" Type="http://schemas.openxmlformats.org/officeDocument/2006/relationships/image" Target="../media/image34.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5.xml"/><Relationship Id="rId5" Type="http://schemas.openxmlformats.org/officeDocument/2006/relationships/image" Target="../media/image6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5.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55.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4.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58.xml"/><Relationship Id="rId5" Type="http://schemas.openxmlformats.org/officeDocument/2006/relationships/image" Target="../media/image34.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96"/>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¡Les damos la bienvenida!</a:t>
            </a:r>
            <a:endParaRPr sz="4000" b="1" i="0" u="none" strike="noStrike" cap="none">
              <a:solidFill>
                <a:srgbClr val="EAFF6A"/>
              </a:solidFill>
              <a:latin typeface="DM Sans"/>
              <a:ea typeface="DM Sans"/>
              <a:cs typeface="DM Sans"/>
              <a:sym typeface="DM Sans"/>
            </a:endParaRPr>
          </a:p>
        </p:txBody>
      </p:sp>
      <p:sp>
        <p:nvSpPr>
          <p:cNvPr id="291" name="Google Shape;291;p96"/>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¿Comenzamos?</a:t>
            </a:r>
            <a:endParaRPr sz="2000" b="0" i="0" u="none" strike="noStrike" cap="none">
              <a:solidFill>
                <a:schemeClr val="lt1"/>
              </a:solidFill>
              <a:latin typeface="DM Sans"/>
              <a:ea typeface="DM Sans"/>
              <a:cs typeface="DM Sans"/>
              <a:sym typeface="DM Sans"/>
            </a:endParaRPr>
          </a:p>
        </p:txBody>
      </p:sp>
      <p:pic>
        <p:nvPicPr>
          <p:cNvPr id="292" name="Google Shape;292;p96" descr="Man Dancing on Apple iOS 12.2"/>
          <p:cNvPicPr preferRelativeResize="0"/>
          <p:nvPr/>
        </p:nvPicPr>
        <p:blipFill rotWithShape="1">
          <a:blip r:embed="rId3">
            <a:alphaModFix/>
          </a:blip>
          <a:src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05"/>
          <p:cNvSpPr txBox="1"/>
          <p:nvPr/>
        </p:nvSpPr>
        <p:spPr>
          <a:xfrm>
            <a:off x="488525" y="952450"/>
            <a:ext cx="5785500" cy="12930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90000"/>
              </a:lnSpc>
              <a:spcBef>
                <a:spcPts val="0"/>
              </a:spcBef>
              <a:spcAft>
                <a:spcPts val="0"/>
              </a:spcAft>
              <a:buClr>
                <a:schemeClr val="dk1"/>
              </a:buClr>
              <a:buSzPts val="4000"/>
              <a:buFont typeface="DM Sans"/>
              <a:buAutoNum type="arabicPeriod"/>
            </a:pPr>
            <a:r>
              <a:rPr lang="es" sz="4000" b="1" i="0" u="none" strike="noStrike" cap="none">
                <a:solidFill>
                  <a:schemeClr val="dk1"/>
                </a:solidFill>
                <a:latin typeface="DM Sans"/>
                <a:ea typeface="DM Sans"/>
                <a:cs typeface="DM Sans"/>
                <a:sym typeface="DM Sans"/>
              </a:rPr>
              <a:t>Tener listo un servidor Express</a:t>
            </a:r>
            <a:endParaRPr sz="4000" b="1" i="0" u="none" strike="noStrike" cap="none">
              <a:solidFill>
                <a:schemeClr val="dk1"/>
              </a:solidFill>
              <a:latin typeface="DM Sans"/>
              <a:ea typeface="DM Sans"/>
              <a:cs typeface="DM Sans"/>
              <a:sym typeface="DM Sans"/>
            </a:endParaRPr>
          </a:p>
        </p:txBody>
      </p:sp>
      <p:sp>
        <p:nvSpPr>
          <p:cNvPr id="372" name="Google Shape;372;p105"/>
          <p:cNvSpPr txBox="1"/>
          <p:nvPr/>
        </p:nvSpPr>
        <p:spPr>
          <a:xfrm>
            <a:off x="457725" y="2313325"/>
            <a:ext cx="4730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Para poder trabajar con websockets en Express, necesitamos un servidor para que trabajen en conjunto, de manera que levantaremos un servidor express como ya lo conocemos.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Utilizaremos la misma estructura de plantillas trabajadas con Handlebars, de manera que debemos contar con la arquitectura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La estructura inicial deberá ser como lo indica la imagen</a:t>
            </a:r>
            <a:endParaRPr sz="1350" b="0" i="0" u="none" strike="noStrike" cap="none">
              <a:solidFill>
                <a:srgbClr val="000000"/>
              </a:solidFill>
              <a:latin typeface="DM Sans"/>
              <a:ea typeface="DM Sans"/>
              <a:cs typeface="DM Sans"/>
              <a:sym typeface="DM Sans"/>
            </a:endParaRPr>
          </a:p>
        </p:txBody>
      </p:sp>
      <p:pic>
        <p:nvPicPr>
          <p:cNvPr id="373" name="Google Shape;373;p105"/>
          <p:cNvPicPr preferRelativeResize="0"/>
          <p:nvPr/>
        </p:nvPicPr>
        <p:blipFill rotWithShape="1">
          <a:blip r:embed="rId3">
            <a:alphaModFix/>
          </a:blip>
          <a:srcRect/>
          <a:stretch/>
        </p:blipFill>
        <p:spPr>
          <a:xfrm>
            <a:off x="5952050" y="1269227"/>
            <a:ext cx="2241150" cy="3107275"/>
          </a:xfrm>
          <a:prstGeom prst="rect">
            <a:avLst/>
          </a:prstGeom>
          <a:noFill/>
          <a:ln>
            <a:noFill/>
          </a:ln>
        </p:spPr>
      </p:pic>
      <p:grpSp>
        <p:nvGrpSpPr>
          <p:cNvPr id="374" name="Google Shape;374;p105"/>
          <p:cNvGrpSpPr/>
          <p:nvPr/>
        </p:nvGrpSpPr>
        <p:grpSpPr>
          <a:xfrm>
            <a:off x="457343" y="468286"/>
            <a:ext cx="431074" cy="431074"/>
            <a:chOff x="7605951" y="217673"/>
            <a:chExt cx="738900" cy="738900"/>
          </a:xfrm>
        </p:grpSpPr>
        <p:sp>
          <p:nvSpPr>
            <p:cNvPr id="375" name="Google Shape;375;p10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6" name="Google Shape;376;p105"/>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377" name="Google Shape;377;p105"/>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06"/>
          <p:cNvSpPr txBox="1"/>
          <p:nvPr/>
        </p:nvSpPr>
        <p:spPr>
          <a:xfrm>
            <a:off x="3065725" y="1863750"/>
            <a:ext cx="4021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DM Sans"/>
              <a:ea typeface="DM Sans"/>
              <a:cs typeface="DM Sans"/>
              <a:sym typeface="DM Sans"/>
            </a:endParaRPr>
          </a:p>
        </p:txBody>
      </p:sp>
      <p:sp>
        <p:nvSpPr>
          <p:cNvPr id="383" name="Google Shape;383;p106"/>
          <p:cNvSpPr txBox="1"/>
          <p:nvPr/>
        </p:nvSpPr>
        <p:spPr>
          <a:xfrm>
            <a:off x="570925" y="923725"/>
            <a:ext cx="7518900" cy="7110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90000"/>
              </a:lnSpc>
              <a:spcBef>
                <a:spcPts val="0"/>
              </a:spcBef>
              <a:spcAft>
                <a:spcPts val="0"/>
              </a:spcAft>
              <a:buClr>
                <a:schemeClr val="dk1"/>
              </a:buClr>
              <a:buSzPts val="3800"/>
              <a:buFont typeface="DM Sans"/>
              <a:buAutoNum type="arabicPeriod" startAt="2"/>
            </a:pPr>
            <a:r>
              <a:rPr lang="es" sz="3800" b="1" i="0" u="none" strike="noStrike" cap="none">
                <a:solidFill>
                  <a:schemeClr val="dk1"/>
                </a:solidFill>
                <a:latin typeface="DM Sans"/>
                <a:ea typeface="DM Sans"/>
                <a:cs typeface="DM Sans"/>
                <a:sym typeface="DM Sans"/>
              </a:rPr>
              <a:t> Realizar las instalaciones</a:t>
            </a:r>
            <a:endParaRPr sz="3800" b="1" i="0" u="none" strike="noStrike" cap="none">
              <a:solidFill>
                <a:schemeClr val="dk1"/>
              </a:solidFill>
              <a:latin typeface="DM Sans"/>
              <a:ea typeface="DM Sans"/>
              <a:cs typeface="DM Sans"/>
              <a:sym typeface="DM Sans"/>
            </a:endParaRPr>
          </a:p>
        </p:txBody>
      </p:sp>
      <p:sp>
        <p:nvSpPr>
          <p:cNvPr id="384" name="Google Shape;384;p106"/>
          <p:cNvSpPr txBox="1"/>
          <p:nvPr/>
        </p:nvSpPr>
        <p:spPr>
          <a:xfrm>
            <a:off x="850375" y="1929250"/>
            <a:ext cx="69801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Una vez que tenemos la estructura de carpetas inicial, realizamos la instalación de nuestros elementos cruciales para trabajar con websockets.</a:t>
            </a:r>
            <a:endParaRPr sz="14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a:p>
            <a:pPr marL="457200" marR="0" lvl="0" indent="-317500" algn="l" rtl="0">
              <a:lnSpc>
                <a:spcPct val="100000"/>
              </a:lnSpc>
              <a:spcBef>
                <a:spcPts val="0"/>
              </a:spcBef>
              <a:spcAft>
                <a:spcPts val="0"/>
              </a:spcAft>
              <a:buClr>
                <a:schemeClr val="accent4"/>
              </a:buClr>
              <a:buSzPts val="1400"/>
              <a:buFont typeface="DM Sans"/>
              <a:buChar char="✓"/>
            </a:pPr>
            <a:r>
              <a:rPr lang="es" sz="1400" b="1" i="0" u="none" strike="noStrike" cap="none">
                <a:solidFill>
                  <a:srgbClr val="000000"/>
                </a:solidFill>
                <a:latin typeface="DM Sans"/>
                <a:ea typeface="DM Sans"/>
                <a:cs typeface="DM Sans"/>
                <a:sym typeface="DM Sans"/>
              </a:rPr>
              <a:t>express: </a:t>
            </a:r>
            <a:r>
              <a:rPr lang="es" sz="1400" b="0" i="0" u="none" strike="noStrike" cap="none">
                <a:solidFill>
                  <a:srgbClr val="000000"/>
                </a:solidFill>
                <a:latin typeface="DM Sans"/>
                <a:ea typeface="DM Sans"/>
                <a:cs typeface="DM Sans"/>
                <a:sym typeface="DM Sans"/>
              </a:rPr>
              <a:t>Nuestro servidor principal.</a:t>
            </a:r>
            <a:endParaRPr sz="1400" b="0" i="0" u="none" strike="noStrike" cap="none">
              <a:solidFill>
                <a:srgbClr val="000000"/>
              </a:solidFill>
              <a:latin typeface="DM Sans"/>
              <a:ea typeface="DM Sans"/>
              <a:cs typeface="DM Sans"/>
              <a:sym typeface="DM Sans"/>
            </a:endParaRPr>
          </a:p>
          <a:p>
            <a:pPr marL="457200" marR="0" lvl="0" indent="-317500" algn="l" rtl="0">
              <a:lnSpc>
                <a:spcPct val="100000"/>
              </a:lnSpc>
              <a:spcBef>
                <a:spcPts val="0"/>
              </a:spcBef>
              <a:spcAft>
                <a:spcPts val="0"/>
              </a:spcAft>
              <a:buClr>
                <a:schemeClr val="accent4"/>
              </a:buClr>
              <a:buSzPts val="1400"/>
              <a:buFont typeface="DM Sans"/>
              <a:buChar char="✓"/>
            </a:pPr>
            <a:r>
              <a:rPr lang="es" sz="1400" b="1" i="0" u="none" strike="noStrike" cap="none">
                <a:solidFill>
                  <a:srgbClr val="000000"/>
                </a:solidFill>
                <a:latin typeface="DM Sans"/>
                <a:ea typeface="DM Sans"/>
                <a:cs typeface="DM Sans"/>
                <a:sym typeface="DM Sans"/>
              </a:rPr>
              <a:t>express-handlebars:</a:t>
            </a:r>
            <a:r>
              <a:rPr lang="es" sz="1400" b="0" i="0" u="none" strike="noStrike" cap="none">
                <a:solidFill>
                  <a:srgbClr val="000000"/>
                </a:solidFill>
                <a:latin typeface="DM Sans"/>
                <a:ea typeface="DM Sans"/>
                <a:cs typeface="DM Sans"/>
                <a:sym typeface="DM Sans"/>
              </a:rPr>
              <a:t> Para las plantillas donde colocaremos el socket de lado de cliente.</a:t>
            </a:r>
            <a:endParaRPr sz="1400" b="0" i="0" u="none" strike="noStrike" cap="none">
              <a:solidFill>
                <a:srgbClr val="000000"/>
              </a:solidFill>
              <a:latin typeface="DM Sans"/>
              <a:ea typeface="DM Sans"/>
              <a:cs typeface="DM Sans"/>
              <a:sym typeface="DM Sans"/>
            </a:endParaRPr>
          </a:p>
          <a:p>
            <a:pPr marL="457200" marR="0" lvl="0" indent="-317500" algn="l" rtl="0">
              <a:lnSpc>
                <a:spcPct val="100000"/>
              </a:lnSpc>
              <a:spcBef>
                <a:spcPts val="0"/>
              </a:spcBef>
              <a:spcAft>
                <a:spcPts val="0"/>
              </a:spcAft>
              <a:buClr>
                <a:schemeClr val="accent4"/>
              </a:buClr>
              <a:buSzPts val="1400"/>
              <a:buFont typeface="DM Sans"/>
              <a:buChar char="✓"/>
            </a:pPr>
            <a:r>
              <a:rPr lang="es" sz="1400" b="1" i="0" u="none" strike="noStrike" cap="none">
                <a:solidFill>
                  <a:srgbClr val="000000"/>
                </a:solidFill>
                <a:latin typeface="DM Sans"/>
                <a:ea typeface="DM Sans"/>
                <a:cs typeface="DM Sans"/>
                <a:sym typeface="DM Sans"/>
              </a:rPr>
              <a:t>socket.io:</a:t>
            </a:r>
            <a:r>
              <a:rPr lang="es" sz="1400" b="0" i="0" u="none" strike="noStrike" cap="none">
                <a:solidFill>
                  <a:srgbClr val="000000"/>
                </a:solidFill>
                <a:latin typeface="DM Sans"/>
                <a:ea typeface="DM Sans"/>
                <a:cs typeface="DM Sans"/>
                <a:sym typeface="DM Sans"/>
              </a:rPr>
              <a:t> Para trabajar con websockets, tanto para cliente como para servidor.</a:t>
            </a:r>
            <a:endParaRPr sz="1400" b="0" i="0" u="none" strike="noStrike" cap="none">
              <a:solidFill>
                <a:srgbClr val="000000"/>
              </a:solidFill>
              <a:latin typeface="DM Sans"/>
              <a:ea typeface="DM Sans"/>
              <a:cs typeface="DM Sans"/>
              <a:sym typeface="DM Sans"/>
            </a:endParaRPr>
          </a:p>
        </p:txBody>
      </p:sp>
      <p:pic>
        <p:nvPicPr>
          <p:cNvPr id="385" name="Google Shape;385;p106"/>
          <p:cNvPicPr preferRelativeResize="0"/>
          <p:nvPr/>
        </p:nvPicPr>
        <p:blipFill rotWithShape="1">
          <a:blip r:embed="rId3">
            <a:alphaModFix/>
          </a:blip>
          <a:srcRect/>
          <a:stretch/>
        </p:blipFill>
        <p:spPr>
          <a:xfrm>
            <a:off x="930549" y="3837850"/>
            <a:ext cx="6315026" cy="226470"/>
          </a:xfrm>
          <a:prstGeom prst="rect">
            <a:avLst/>
          </a:prstGeom>
          <a:noFill/>
          <a:ln>
            <a:noFill/>
          </a:ln>
        </p:spPr>
      </p:pic>
      <p:grpSp>
        <p:nvGrpSpPr>
          <p:cNvPr id="386" name="Google Shape;386;p106"/>
          <p:cNvGrpSpPr/>
          <p:nvPr/>
        </p:nvGrpSpPr>
        <p:grpSpPr>
          <a:xfrm>
            <a:off x="457343" y="468286"/>
            <a:ext cx="431074" cy="431074"/>
            <a:chOff x="7605951" y="217673"/>
            <a:chExt cx="738900" cy="738900"/>
          </a:xfrm>
        </p:grpSpPr>
        <p:sp>
          <p:nvSpPr>
            <p:cNvPr id="387" name="Google Shape;387;p10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8" name="Google Shape;388;p106"/>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389" name="Google Shape;389;p106"/>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07"/>
          <p:cNvSpPr txBox="1"/>
          <p:nvPr/>
        </p:nvSpPr>
        <p:spPr>
          <a:xfrm>
            <a:off x="705450" y="838200"/>
            <a:ext cx="8046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3. Configurando nuestro servidor express con Handlebars + socket.io : </a:t>
            </a:r>
            <a:r>
              <a:rPr lang="es" sz="3000" b="1" i="0" u="none" strike="noStrike" cap="none">
                <a:solidFill>
                  <a:schemeClr val="accent6"/>
                </a:solidFill>
                <a:latin typeface="DM Sans"/>
                <a:ea typeface="DM Sans"/>
                <a:cs typeface="DM Sans"/>
                <a:sym typeface="DM Sans"/>
              </a:rPr>
              <a:t>app.js</a:t>
            </a:r>
            <a:endParaRPr sz="3000" b="1" i="0" u="none" strike="noStrike" cap="none">
              <a:solidFill>
                <a:schemeClr val="accent6"/>
              </a:solidFill>
              <a:latin typeface="DM Sans"/>
              <a:ea typeface="DM Sans"/>
              <a:cs typeface="DM Sans"/>
              <a:sym typeface="DM Sans"/>
            </a:endParaRPr>
          </a:p>
        </p:txBody>
      </p:sp>
      <p:pic>
        <p:nvPicPr>
          <p:cNvPr id="395" name="Google Shape;395;p107"/>
          <p:cNvPicPr preferRelativeResize="0"/>
          <p:nvPr/>
        </p:nvPicPr>
        <p:blipFill rotWithShape="1">
          <a:blip r:embed="rId3">
            <a:alphaModFix/>
          </a:blip>
          <a:srcRect/>
          <a:stretch/>
        </p:blipFill>
        <p:spPr>
          <a:xfrm>
            <a:off x="916813" y="1854000"/>
            <a:ext cx="7310374" cy="2944200"/>
          </a:xfrm>
          <a:prstGeom prst="rect">
            <a:avLst/>
          </a:prstGeom>
          <a:noFill/>
          <a:ln>
            <a:noFill/>
          </a:ln>
        </p:spPr>
      </p:pic>
      <p:grpSp>
        <p:nvGrpSpPr>
          <p:cNvPr id="396" name="Google Shape;396;p107"/>
          <p:cNvGrpSpPr/>
          <p:nvPr/>
        </p:nvGrpSpPr>
        <p:grpSpPr>
          <a:xfrm>
            <a:off x="457343" y="468286"/>
            <a:ext cx="431074" cy="431074"/>
            <a:chOff x="7605951" y="217673"/>
            <a:chExt cx="738900" cy="738900"/>
          </a:xfrm>
        </p:grpSpPr>
        <p:sp>
          <p:nvSpPr>
            <p:cNvPr id="397" name="Google Shape;397;p107"/>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8" name="Google Shape;398;p107"/>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399" name="Google Shape;399;p107"/>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09"/>
          <p:cNvSpPr txBox="1"/>
          <p:nvPr/>
        </p:nvSpPr>
        <p:spPr>
          <a:xfrm>
            <a:off x="705450" y="838200"/>
            <a:ext cx="83649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3. Configurando nuestro servidor express con Handlebars + socket.io: </a:t>
            </a:r>
            <a:r>
              <a:rPr lang="es" sz="3000" b="1" i="0" u="none" strike="noStrike" cap="none">
                <a:solidFill>
                  <a:schemeClr val="accent6"/>
                </a:solidFill>
                <a:latin typeface="DM Sans"/>
                <a:ea typeface="DM Sans"/>
                <a:cs typeface="DM Sans"/>
                <a:sym typeface="DM Sans"/>
              </a:rPr>
              <a:t>views.router.js</a:t>
            </a:r>
            <a:endParaRPr sz="3000" b="1" i="0" u="none" strike="noStrike" cap="none">
              <a:solidFill>
                <a:schemeClr val="accent6"/>
              </a:solidFill>
              <a:latin typeface="DM Sans"/>
              <a:ea typeface="DM Sans"/>
              <a:cs typeface="DM Sans"/>
              <a:sym typeface="DM Sans"/>
            </a:endParaRPr>
          </a:p>
        </p:txBody>
      </p:sp>
      <p:grpSp>
        <p:nvGrpSpPr>
          <p:cNvPr id="416" name="Google Shape;416;p109"/>
          <p:cNvGrpSpPr/>
          <p:nvPr/>
        </p:nvGrpSpPr>
        <p:grpSpPr>
          <a:xfrm>
            <a:off x="457343" y="468286"/>
            <a:ext cx="431074" cy="431074"/>
            <a:chOff x="7605951" y="217673"/>
            <a:chExt cx="738900" cy="738900"/>
          </a:xfrm>
        </p:grpSpPr>
        <p:sp>
          <p:nvSpPr>
            <p:cNvPr id="417" name="Google Shape;417;p109"/>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8" name="Google Shape;418;p109"/>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419" name="Google Shape;419;p109"/>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pic>
        <p:nvPicPr>
          <p:cNvPr id="420" name="Google Shape;420;p109"/>
          <p:cNvPicPr preferRelativeResize="0"/>
          <p:nvPr/>
        </p:nvPicPr>
        <p:blipFill rotWithShape="1">
          <a:blip r:embed="rId4">
            <a:alphaModFix/>
          </a:blip>
          <a:srcRect/>
          <a:stretch/>
        </p:blipFill>
        <p:spPr>
          <a:xfrm>
            <a:off x="231125" y="2176750"/>
            <a:ext cx="8839200" cy="2329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0"/>
          <p:cNvPicPr preferRelativeResize="0"/>
          <p:nvPr/>
        </p:nvPicPr>
        <p:blipFill rotWithShape="1">
          <a:blip r:embed="rId3">
            <a:alphaModFix/>
          </a:blip>
          <a:srcRect/>
          <a:stretch/>
        </p:blipFill>
        <p:spPr>
          <a:xfrm>
            <a:off x="152400" y="2413975"/>
            <a:ext cx="8839200" cy="1446415"/>
          </a:xfrm>
          <a:prstGeom prst="rect">
            <a:avLst/>
          </a:prstGeom>
          <a:noFill/>
          <a:ln>
            <a:noFill/>
          </a:ln>
        </p:spPr>
      </p:pic>
      <p:sp>
        <p:nvSpPr>
          <p:cNvPr id="426" name="Google Shape;426;p110"/>
          <p:cNvSpPr txBox="1"/>
          <p:nvPr/>
        </p:nvSpPr>
        <p:spPr>
          <a:xfrm>
            <a:off x="457350" y="914400"/>
            <a:ext cx="85875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3. Configurando nuestro servidor express con Handlebars + socket.io: </a:t>
            </a:r>
            <a:r>
              <a:rPr lang="es" sz="3000" b="1" i="0" u="none" strike="noStrike" cap="none">
                <a:solidFill>
                  <a:schemeClr val="accent6"/>
                </a:solidFill>
                <a:latin typeface="DM Sans"/>
                <a:ea typeface="DM Sans"/>
                <a:cs typeface="DM Sans"/>
                <a:sym typeface="DM Sans"/>
              </a:rPr>
              <a:t>index.handlebars</a:t>
            </a:r>
            <a:endParaRPr sz="3000" b="1" i="0" u="none" strike="noStrike" cap="none">
              <a:solidFill>
                <a:schemeClr val="accent6"/>
              </a:solidFill>
              <a:latin typeface="DM Sans"/>
              <a:ea typeface="DM Sans"/>
              <a:cs typeface="DM Sans"/>
              <a:sym typeface="DM Sans"/>
            </a:endParaRPr>
          </a:p>
        </p:txBody>
      </p:sp>
      <p:grpSp>
        <p:nvGrpSpPr>
          <p:cNvPr id="427" name="Google Shape;427;p110"/>
          <p:cNvGrpSpPr/>
          <p:nvPr/>
        </p:nvGrpSpPr>
        <p:grpSpPr>
          <a:xfrm>
            <a:off x="457343" y="468286"/>
            <a:ext cx="431074" cy="431074"/>
            <a:chOff x="7605951" y="217673"/>
            <a:chExt cx="738900" cy="738900"/>
          </a:xfrm>
        </p:grpSpPr>
        <p:sp>
          <p:nvSpPr>
            <p:cNvPr id="428" name="Google Shape;428;p110"/>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9" name="Google Shape;429;p110"/>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430" name="Google Shape;430;p110"/>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11"/>
          <p:cNvSpPr/>
          <p:nvPr/>
        </p:nvSpPr>
        <p:spPr>
          <a:xfrm>
            <a:off x="647400" y="1898275"/>
            <a:ext cx="7849200" cy="2727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11"/>
          <p:cNvSpPr txBox="1"/>
          <p:nvPr/>
        </p:nvSpPr>
        <p:spPr>
          <a:xfrm>
            <a:off x="930550" y="915913"/>
            <a:ext cx="74628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4.  Agregar js a la carpeta public y a nuestro index.handlebars</a:t>
            </a:r>
            <a:endParaRPr sz="3000" b="1" i="0" u="none" strike="noStrike" cap="none">
              <a:solidFill>
                <a:schemeClr val="lt1"/>
              </a:solidFill>
              <a:latin typeface="DM Sans"/>
              <a:ea typeface="DM Sans"/>
              <a:cs typeface="DM Sans"/>
              <a:sym typeface="DM Sans"/>
            </a:endParaRPr>
          </a:p>
        </p:txBody>
      </p:sp>
      <p:sp>
        <p:nvSpPr>
          <p:cNvPr id="437" name="Google Shape;437;p111"/>
          <p:cNvSpPr txBox="1"/>
          <p:nvPr/>
        </p:nvSpPr>
        <p:spPr>
          <a:xfrm>
            <a:off x="4900375" y="2100650"/>
            <a:ext cx="33555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000000"/>
                </a:solidFill>
                <a:latin typeface="DM Sans"/>
                <a:ea typeface="DM Sans"/>
                <a:cs typeface="DM Sans"/>
                <a:sym typeface="DM Sans"/>
              </a:rPr>
              <a:t>Creamos un index.js en la carpeta public/js/ y la referenciamos en nuestro index.handlebars (línea 5)</a:t>
            </a:r>
            <a:endParaRPr sz="11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000000"/>
                </a:solidFill>
                <a:latin typeface="DM Sans"/>
                <a:ea typeface="DM Sans"/>
                <a:cs typeface="DM Sans"/>
                <a:sym typeface="DM Sans"/>
              </a:rPr>
              <a:t>Como comentamos, el cliente también necesita instanciar su socket, entonces lo colocamos en un script con la sintaxis indicada en la imagen. (línea 4)</a:t>
            </a:r>
            <a:endParaRPr sz="11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r>
              <a:rPr lang="es" sz="1100" b="1" i="0" u="none" strike="noStrike" cap="none">
                <a:solidFill>
                  <a:srgbClr val="000000"/>
                </a:solidFill>
                <a:latin typeface="DM Sans"/>
                <a:ea typeface="DM Sans"/>
                <a:cs typeface="DM Sans"/>
                <a:sym typeface="DM Sans"/>
              </a:rPr>
              <a:t>El script de socket siempre debe estar antes que el script propio</a:t>
            </a:r>
            <a:endParaRPr sz="1100" b="0" i="0" u="none" strike="noStrike" cap="none">
              <a:solidFill>
                <a:srgbClr val="000000"/>
              </a:solidFill>
              <a:latin typeface="DM Sans"/>
              <a:ea typeface="DM Sans"/>
              <a:cs typeface="DM Sans"/>
              <a:sym typeface="DM Sans"/>
            </a:endParaRPr>
          </a:p>
        </p:txBody>
      </p:sp>
      <p:pic>
        <p:nvPicPr>
          <p:cNvPr id="438" name="Google Shape;438;p111"/>
          <p:cNvPicPr preferRelativeResize="0"/>
          <p:nvPr/>
        </p:nvPicPr>
        <p:blipFill rotWithShape="1">
          <a:blip r:embed="rId3">
            <a:alphaModFix/>
          </a:blip>
          <a:srcRect/>
          <a:stretch/>
        </p:blipFill>
        <p:spPr>
          <a:xfrm>
            <a:off x="963100" y="1996838"/>
            <a:ext cx="3857725" cy="2530775"/>
          </a:xfrm>
          <a:prstGeom prst="rect">
            <a:avLst/>
          </a:prstGeom>
          <a:noFill/>
          <a:ln>
            <a:noFill/>
          </a:ln>
        </p:spPr>
      </p:pic>
      <p:grpSp>
        <p:nvGrpSpPr>
          <p:cNvPr id="439" name="Google Shape;439;p111"/>
          <p:cNvGrpSpPr/>
          <p:nvPr/>
        </p:nvGrpSpPr>
        <p:grpSpPr>
          <a:xfrm>
            <a:off x="457343" y="468286"/>
            <a:ext cx="431074" cy="431074"/>
            <a:chOff x="7605951" y="217673"/>
            <a:chExt cx="738900" cy="738900"/>
          </a:xfrm>
        </p:grpSpPr>
        <p:sp>
          <p:nvSpPr>
            <p:cNvPr id="440" name="Google Shape;440;p111"/>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1" name="Google Shape;441;p111"/>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442" name="Google Shape;442;p111"/>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12"/>
          <p:cNvSpPr/>
          <p:nvPr/>
        </p:nvSpPr>
        <p:spPr>
          <a:xfrm>
            <a:off x="647400" y="1798750"/>
            <a:ext cx="7849200" cy="29037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12"/>
          <p:cNvSpPr txBox="1"/>
          <p:nvPr/>
        </p:nvSpPr>
        <p:spPr>
          <a:xfrm>
            <a:off x="857850" y="803325"/>
            <a:ext cx="7733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5. Levantar nuestro socket del lado del cliente en index.js</a:t>
            </a:r>
            <a:endParaRPr sz="3000" b="1" i="0" u="none" strike="noStrike" cap="none">
              <a:solidFill>
                <a:schemeClr val="lt1"/>
              </a:solidFill>
              <a:latin typeface="DM Sans"/>
              <a:ea typeface="DM Sans"/>
              <a:cs typeface="DM Sans"/>
              <a:sym typeface="DM Sans"/>
            </a:endParaRPr>
          </a:p>
        </p:txBody>
      </p:sp>
      <p:pic>
        <p:nvPicPr>
          <p:cNvPr id="449" name="Google Shape;449;p112"/>
          <p:cNvPicPr preferRelativeResize="0"/>
          <p:nvPr/>
        </p:nvPicPr>
        <p:blipFill rotWithShape="1">
          <a:blip r:embed="rId3">
            <a:alphaModFix/>
          </a:blip>
          <a:srcRect/>
          <a:stretch/>
        </p:blipFill>
        <p:spPr>
          <a:xfrm>
            <a:off x="795588" y="2474297"/>
            <a:ext cx="7552800" cy="2172156"/>
          </a:xfrm>
          <a:prstGeom prst="rect">
            <a:avLst/>
          </a:prstGeom>
          <a:noFill/>
          <a:ln>
            <a:noFill/>
          </a:ln>
        </p:spPr>
      </p:pic>
      <p:sp>
        <p:nvSpPr>
          <p:cNvPr id="450" name="Google Shape;450;p112"/>
          <p:cNvSpPr txBox="1"/>
          <p:nvPr/>
        </p:nvSpPr>
        <p:spPr>
          <a:xfrm>
            <a:off x="813600" y="1798750"/>
            <a:ext cx="7516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Una vez que hemos importado socket.io desde nuestro script de lado del cliente, podemos probar utilizándolo en nuestro archivo index.js.</a:t>
            </a:r>
            <a:endParaRPr sz="12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En este archivo index.js es donde tendremos el socket/cliente para conectar con socket/servidor</a:t>
            </a:r>
            <a:endParaRPr sz="1200" b="0" i="0" u="none" strike="noStrike" cap="none">
              <a:solidFill>
                <a:srgbClr val="000000"/>
              </a:solidFill>
              <a:latin typeface="DM Sans"/>
              <a:ea typeface="DM Sans"/>
              <a:cs typeface="DM Sans"/>
              <a:sym typeface="DM Sans"/>
            </a:endParaRPr>
          </a:p>
        </p:txBody>
      </p:sp>
      <p:grpSp>
        <p:nvGrpSpPr>
          <p:cNvPr id="451" name="Google Shape;451;p112"/>
          <p:cNvGrpSpPr/>
          <p:nvPr/>
        </p:nvGrpSpPr>
        <p:grpSpPr>
          <a:xfrm>
            <a:off x="457343" y="468286"/>
            <a:ext cx="431074" cy="431074"/>
            <a:chOff x="7605951" y="217673"/>
            <a:chExt cx="738900" cy="738900"/>
          </a:xfrm>
        </p:grpSpPr>
        <p:sp>
          <p:nvSpPr>
            <p:cNvPr id="452" name="Google Shape;452;p112"/>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3" name="Google Shape;453;p112"/>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454" name="Google Shape;454;p112"/>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13"/>
          <p:cNvSpPr txBox="1"/>
          <p:nvPr/>
        </p:nvSpPr>
        <p:spPr>
          <a:xfrm>
            <a:off x="1070100" y="1925250"/>
            <a:ext cx="70038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Configuración y uso del socket del lado del servidor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14"/>
          <p:cNvSpPr txBox="1"/>
          <p:nvPr/>
        </p:nvSpPr>
        <p:spPr>
          <a:xfrm>
            <a:off x="416925" y="776700"/>
            <a:ext cx="8012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El cliente y el servidor deben estar ligados</a:t>
            </a:r>
            <a:endParaRPr sz="3500" b="1" i="0" u="none" strike="noStrike" cap="none">
              <a:solidFill>
                <a:schemeClr val="dk1"/>
              </a:solidFill>
              <a:latin typeface="DM Sans"/>
              <a:ea typeface="DM Sans"/>
              <a:cs typeface="DM Sans"/>
              <a:sym typeface="DM Sans"/>
            </a:endParaRPr>
          </a:p>
        </p:txBody>
      </p:sp>
      <p:sp>
        <p:nvSpPr>
          <p:cNvPr id="465" name="Google Shape;465;p114"/>
          <p:cNvSpPr txBox="1"/>
          <p:nvPr/>
        </p:nvSpPr>
        <p:spPr>
          <a:xfrm>
            <a:off x="416925" y="2202675"/>
            <a:ext cx="7728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Hasta este momento, tenemos a socket.io de lado del cliente listo para conectarse a nuestro servidor, sin embargo, aún no hemos enseñado a nuestro servidor a escuchar el handshake por parte del cliente, para ello tenemos nuestro socketServer (normalmente se llama “io”, pero lo utilizaremos como socketServer para que sea más claro).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Tomaremos nuestro socketServer y lo pondremos “a escuchar una conexión”. Una vez que un socket se conecte, podemos reconocerlo y tomar alguna acción a partir de ello.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15"/>
          <p:cNvSpPr txBox="1"/>
          <p:nvPr/>
        </p:nvSpPr>
        <p:spPr>
          <a:xfrm>
            <a:off x="751350" y="275875"/>
            <a:ext cx="7641300" cy="1639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lt1"/>
                </a:solidFill>
                <a:latin typeface="DM Sans"/>
                <a:ea typeface="DM Sans"/>
                <a:cs typeface="DM Sans"/>
                <a:sym typeface="DM Sans"/>
              </a:rPr>
              <a:t>Utilizando socketServer</a:t>
            </a:r>
            <a:r>
              <a:rPr lang="es" sz="3500" b="1" i="0" u="none" strike="noStrike" cap="none">
                <a:solidFill>
                  <a:schemeClr val="accent4"/>
                </a:solidFill>
                <a:latin typeface="DM Sans"/>
                <a:ea typeface="DM Sans"/>
                <a:cs typeface="DM Sans"/>
                <a:sym typeface="DM Sans"/>
              </a:rPr>
              <a:t>.on</a:t>
            </a:r>
            <a:r>
              <a:rPr lang="es" sz="3500" b="1" i="0" u="none" strike="noStrike" cap="none">
                <a:solidFill>
                  <a:schemeClr val="lt1"/>
                </a:solidFill>
                <a:latin typeface="DM Sans"/>
                <a:ea typeface="DM Sans"/>
                <a:cs typeface="DM Sans"/>
                <a:sym typeface="DM Sans"/>
              </a:rPr>
              <a:t> para escuchar la conexión de un nuevo socket</a:t>
            </a:r>
            <a:endParaRPr sz="3500" b="1" i="0" u="none" strike="noStrike" cap="none">
              <a:solidFill>
                <a:schemeClr val="lt1"/>
              </a:solidFill>
              <a:latin typeface="DM Sans"/>
              <a:ea typeface="DM Sans"/>
              <a:cs typeface="DM Sans"/>
              <a:sym typeface="DM Sans"/>
            </a:endParaRPr>
          </a:p>
        </p:txBody>
      </p:sp>
      <p:pic>
        <p:nvPicPr>
          <p:cNvPr id="471" name="Google Shape;471;p115"/>
          <p:cNvPicPr preferRelativeResize="0"/>
          <p:nvPr/>
        </p:nvPicPr>
        <p:blipFill rotWithShape="1">
          <a:blip r:embed="rId3">
            <a:alphaModFix/>
          </a:blip>
          <a:srcRect/>
          <a:stretch/>
        </p:blipFill>
        <p:spPr>
          <a:xfrm>
            <a:off x="152400" y="2023450"/>
            <a:ext cx="8839202" cy="23624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9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9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299" name="Google Shape;299;p97"/>
          <p:cNvSpPr txBox="1"/>
          <p:nvPr/>
        </p:nvSpPr>
        <p:spPr>
          <a:xfrm>
            <a:off x="3655975" y="2541075"/>
            <a:ext cx="2471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300" name="Google Shape;300;p9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1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16"/>
          <p:cNvSpPr txBox="1"/>
          <p:nvPr/>
        </p:nvSpPr>
        <p:spPr>
          <a:xfrm>
            <a:off x="338475" y="304800"/>
            <a:ext cx="8549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lt1"/>
                </a:solidFill>
                <a:latin typeface="DM Sans"/>
                <a:ea typeface="DM Sans"/>
                <a:cs typeface="DM Sans"/>
                <a:sym typeface="DM Sans"/>
              </a:rPr>
              <a:t>Probando conexión cliente -&gt; servidor</a:t>
            </a:r>
            <a:endParaRPr sz="3500" b="1" i="0" u="none" strike="noStrike" cap="none">
              <a:solidFill>
                <a:schemeClr val="lt1"/>
              </a:solidFill>
              <a:latin typeface="DM Sans"/>
              <a:ea typeface="DM Sans"/>
              <a:cs typeface="DM Sans"/>
              <a:sym typeface="DM Sans"/>
            </a:endParaRPr>
          </a:p>
        </p:txBody>
      </p:sp>
      <p:pic>
        <p:nvPicPr>
          <p:cNvPr id="478" name="Google Shape;478;p116"/>
          <p:cNvPicPr preferRelativeResize="0"/>
          <p:nvPr/>
        </p:nvPicPr>
        <p:blipFill rotWithShape="1">
          <a:blip r:embed="rId3">
            <a:alphaModFix/>
          </a:blip>
          <a:srcRect/>
          <a:stretch/>
        </p:blipFill>
        <p:spPr>
          <a:xfrm>
            <a:off x="766525" y="2123775"/>
            <a:ext cx="2517700" cy="542400"/>
          </a:xfrm>
          <a:prstGeom prst="rect">
            <a:avLst/>
          </a:prstGeom>
          <a:noFill/>
          <a:ln>
            <a:noFill/>
          </a:ln>
        </p:spPr>
      </p:pic>
      <p:pic>
        <p:nvPicPr>
          <p:cNvPr id="479" name="Google Shape;479;p116"/>
          <p:cNvPicPr preferRelativeResize="0"/>
          <p:nvPr/>
        </p:nvPicPr>
        <p:blipFill rotWithShape="1">
          <a:blip r:embed="rId4">
            <a:alphaModFix/>
          </a:blip>
          <a:srcRect/>
          <a:stretch/>
        </p:blipFill>
        <p:spPr>
          <a:xfrm>
            <a:off x="4413249" y="1313653"/>
            <a:ext cx="3842275" cy="2162668"/>
          </a:xfrm>
          <a:prstGeom prst="rect">
            <a:avLst/>
          </a:prstGeom>
          <a:noFill/>
          <a:ln>
            <a:noFill/>
          </a:ln>
        </p:spPr>
      </p:pic>
      <p:sp>
        <p:nvSpPr>
          <p:cNvPr id="480" name="Google Shape;480;p116"/>
          <p:cNvSpPr txBox="1"/>
          <p:nvPr/>
        </p:nvSpPr>
        <p:spPr>
          <a:xfrm>
            <a:off x="683950" y="3096750"/>
            <a:ext cx="77535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1" i="0" u="none" strike="noStrike" cap="none">
                <a:solidFill>
                  <a:srgbClr val="000000"/>
                </a:solidFill>
                <a:latin typeface="DM Sans"/>
                <a:ea typeface="DM Sans"/>
                <a:cs typeface="DM Sans"/>
                <a:sym typeface="DM Sans"/>
              </a:rPr>
              <a:t>¿Qué acaba de pasar?</a:t>
            </a:r>
            <a:endParaRPr sz="130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El cliente se conecta con su websocket al socketServer (socketServer</a:t>
            </a:r>
            <a:r>
              <a:rPr lang="es" sz="1300" b="1" i="0" u="none" strike="noStrike" cap="none">
                <a:solidFill>
                  <a:srgbClr val="000000"/>
                </a:solidFill>
                <a:latin typeface="DM Sans"/>
                <a:ea typeface="DM Sans"/>
                <a:cs typeface="DM Sans"/>
                <a:sym typeface="DM Sans"/>
              </a:rPr>
              <a:t>.on</a:t>
            </a:r>
            <a:r>
              <a:rPr lang="es" sz="1300" b="0" i="0" u="none" strike="noStrike" cap="none">
                <a:solidFill>
                  <a:srgbClr val="000000"/>
                </a:solidFill>
                <a:latin typeface="DM Sans"/>
                <a:ea typeface="DM Sans"/>
                <a:cs typeface="DM Sans"/>
                <a:sym typeface="DM Sans"/>
              </a:rPr>
              <a:t> significa que está escuchando porque algo pase), entonces, cuando socketServer escucha que hay una nueva conexión (</a:t>
            </a:r>
            <a:r>
              <a:rPr lang="es" sz="1300" b="1" i="0" u="none" strike="noStrike" cap="none">
                <a:solidFill>
                  <a:srgbClr val="000000"/>
                </a:solidFill>
                <a:latin typeface="DM Sans"/>
                <a:ea typeface="DM Sans"/>
                <a:cs typeface="DM Sans"/>
                <a:sym typeface="DM Sans"/>
              </a:rPr>
              <a:t>connection</a:t>
            </a:r>
            <a:r>
              <a:rPr lang="es" sz="1300" b="0" i="0" u="none" strike="noStrike" cap="none">
                <a:solidFill>
                  <a:srgbClr val="000000"/>
                </a:solidFill>
                <a:latin typeface="DM Sans"/>
                <a:ea typeface="DM Sans"/>
                <a:cs typeface="DM Sans"/>
                <a:sym typeface="DM Sans"/>
              </a:rPr>
              <a:t>), muestra en consola el mensaje “Nuevo cliente conectado”. Es por eso que aparece el mensaje en la consola del Visual Studio Code. </a:t>
            </a:r>
            <a:endParaRPr sz="1300" b="0" i="0" u="none" strike="noStrike" cap="none">
              <a:solidFill>
                <a:srgbClr val="000000"/>
              </a:solidFill>
              <a:latin typeface="DM Sans"/>
              <a:ea typeface="DM Sans"/>
              <a:cs typeface="DM Sans"/>
              <a:sym typeface="DM Sans"/>
            </a:endParaRPr>
          </a:p>
        </p:txBody>
      </p:sp>
      <p:cxnSp>
        <p:nvCxnSpPr>
          <p:cNvPr id="481" name="Google Shape;481;p116"/>
          <p:cNvCxnSpPr>
            <a:stCxn id="478" idx="3"/>
            <a:endCxn id="479" idx="1"/>
          </p:cNvCxnSpPr>
          <p:nvPr/>
        </p:nvCxnSpPr>
        <p:spPr>
          <a:xfrm>
            <a:off x="3284225" y="2394975"/>
            <a:ext cx="1128900" cy="0"/>
          </a:xfrm>
          <a:prstGeom prst="straightConnector1">
            <a:avLst/>
          </a:prstGeom>
          <a:noFill/>
          <a:ln w="28575" cap="flat" cmpd="sng">
            <a:solidFill>
              <a:schemeClr val="dk1"/>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17"/>
          <p:cNvSpPr/>
          <p:nvPr/>
        </p:nvSpPr>
        <p:spPr>
          <a:xfrm>
            <a:off x="647400" y="1437675"/>
            <a:ext cx="7849200" cy="31887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17"/>
          <p:cNvSpPr txBox="1"/>
          <p:nvPr/>
        </p:nvSpPr>
        <p:spPr>
          <a:xfrm>
            <a:off x="705450" y="228600"/>
            <a:ext cx="77331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lt1"/>
                </a:solidFill>
                <a:latin typeface="DM Sans"/>
                <a:ea typeface="DM Sans"/>
                <a:cs typeface="DM Sans"/>
                <a:sym typeface="DM Sans"/>
              </a:rPr>
              <a:t>Recibiendo nuevos eventos en socket/servidor</a:t>
            </a:r>
            <a:endParaRPr sz="3500" b="1" i="0" u="none" strike="noStrike" cap="none">
              <a:solidFill>
                <a:schemeClr val="lt1"/>
              </a:solidFill>
              <a:latin typeface="DM Sans"/>
              <a:ea typeface="DM Sans"/>
              <a:cs typeface="DM Sans"/>
              <a:sym typeface="DM Sans"/>
            </a:endParaRPr>
          </a:p>
        </p:txBody>
      </p:sp>
      <p:sp>
        <p:nvSpPr>
          <p:cNvPr id="488" name="Google Shape;488;p117"/>
          <p:cNvSpPr txBox="1"/>
          <p:nvPr/>
        </p:nvSpPr>
        <p:spPr>
          <a:xfrm>
            <a:off x="813600" y="1646350"/>
            <a:ext cx="75168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Esta vez, una vez que el socket se ha conectado, podemos escuchar eventos de dicho socket, a partir de la sintaxis indicada:</a:t>
            </a:r>
            <a:endParaRPr sz="13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1" i="0" u="none" strike="noStrike" cap="none">
                <a:solidFill>
                  <a:srgbClr val="000000"/>
                </a:solidFill>
                <a:latin typeface="DM Sans"/>
                <a:ea typeface="DM Sans"/>
                <a:cs typeface="DM Sans"/>
                <a:sym typeface="DM Sans"/>
              </a:rPr>
              <a:t>socket.on(“nombre_del_evento_a_escuchar”,callback con la data que me hayan enviado);</a:t>
            </a:r>
            <a:endParaRPr sz="130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Este “evento a escuchar” tiene un identificador que el cliente tiene que colocar de su lado para poder enviar información. Podemos tener múltiples </a:t>
            </a:r>
            <a:r>
              <a:rPr lang="es" sz="1300" b="1" i="0" u="none" strike="noStrike" cap="none">
                <a:solidFill>
                  <a:srgbClr val="000000"/>
                </a:solidFill>
                <a:latin typeface="DM Sans"/>
                <a:ea typeface="DM Sans"/>
                <a:cs typeface="DM Sans"/>
                <a:sym typeface="DM Sans"/>
              </a:rPr>
              <a:t>socket.on</a:t>
            </a:r>
            <a:r>
              <a:rPr lang="es" sz="1300" b="0" i="0" u="none" strike="noStrike" cap="none">
                <a:solidFill>
                  <a:srgbClr val="000000"/>
                </a:solidFill>
                <a:latin typeface="DM Sans"/>
                <a:ea typeface="DM Sans"/>
                <a:cs typeface="DM Sans"/>
                <a:sym typeface="DM Sans"/>
              </a:rPr>
              <a:t>, para tener así escuchar diferentes eventos.</a:t>
            </a:r>
            <a:endParaRPr sz="1300" b="0" i="0" u="none" strike="noStrike" cap="none">
              <a:solidFill>
                <a:srgbClr val="000000"/>
              </a:solidFill>
              <a:latin typeface="DM Sans"/>
              <a:ea typeface="DM Sans"/>
              <a:cs typeface="DM Sans"/>
              <a:sym typeface="DM Sans"/>
            </a:endParaRPr>
          </a:p>
        </p:txBody>
      </p:sp>
      <p:pic>
        <p:nvPicPr>
          <p:cNvPr id="489" name="Google Shape;489;p117"/>
          <p:cNvPicPr preferRelativeResize="0"/>
          <p:nvPr/>
        </p:nvPicPr>
        <p:blipFill rotWithShape="1">
          <a:blip r:embed="rId3">
            <a:alphaModFix/>
          </a:blip>
          <a:srcRect/>
          <a:stretch/>
        </p:blipFill>
        <p:spPr>
          <a:xfrm>
            <a:off x="829675" y="3137424"/>
            <a:ext cx="7484649" cy="138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18"/>
          <p:cNvSpPr/>
          <p:nvPr/>
        </p:nvSpPr>
        <p:spPr>
          <a:xfrm>
            <a:off x="647388" y="1578250"/>
            <a:ext cx="7849200" cy="3069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18"/>
          <p:cNvSpPr txBox="1"/>
          <p:nvPr/>
        </p:nvSpPr>
        <p:spPr>
          <a:xfrm>
            <a:off x="705438" y="83350"/>
            <a:ext cx="7733100" cy="1639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lt1"/>
                </a:solidFill>
                <a:latin typeface="DM Sans"/>
                <a:ea typeface="DM Sans"/>
                <a:cs typeface="DM Sans"/>
                <a:sym typeface="DM Sans"/>
              </a:rPr>
              <a:t>Enviando información desde el cliente hacia el servidor con “emit”</a:t>
            </a:r>
            <a:endParaRPr sz="3500" b="1" i="0" u="none" strike="noStrike" cap="none">
              <a:solidFill>
                <a:schemeClr val="lt1"/>
              </a:solidFill>
              <a:latin typeface="DM Sans"/>
              <a:ea typeface="DM Sans"/>
              <a:cs typeface="DM Sans"/>
              <a:sym typeface="DM Sans"/>
            </a:endParaRPr>
          </a:p>
        </p:txBody>
      </p:sp>
      <p:sp>
        <p:nvSpPr>
          <p:cNvPr id="496" name="Google Shape;496;p118"/>
          <p:cNvSpPr txBox="1"/>
          <p:nvPr/>
        </p:nvSpPr>
        <p:spPr>
          <a:xfrm>
            <a:off x="813600" y="1722550"/>
            <a:ext cx="7516800" cy="158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Ahora, el servidor ya está escuchando por un evento con ID “message”, pero no hemos enseñado a nuestro cliente a comunicarse con el servidor.</a:t>
            </a:r>
            <a:endParaRPr sz="13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Para enviar un mensaje desde el cliente hacia el servidor (o desde el servidor al cliente, recuerda que es bidireccional), utilizamos la palabra </a:t>
            </a:r>
            <a:r>
              <a:rPr lang="es" sz="1300" b="1" i="1" u="none" strike="noStrike" cap="none">
                <a:solidFill>
                  <a:srgbClr val="000000"/>
                </a:solidFill>
                <a:latin typeface="DM Sans"/>
                <a:ea typeface="DM Sans"/>
                <a:cs typeface="DM Sans"/>
                <a:sym typeface="DM Sans"/>
              </a:rPr>
              <a:t>emit</a:t>
            </a:r>
            <a:r>
              <a:rPr lang="es" sz="1300" b="0" i="1" u="none" strike="noStrike" cap="none">
                <a:solidFill>
                  <a:srgbClr val="000000"/>
                </a:solidFill>
                <a:latin typeface="DM Sans"/>
                <a:ea typeface="DM Sans"/>
                <a:cs typeface="DM Sans"/>
                <a:sym typeface="DM Sans"/>
              </a:rPr>
              <a:t>,</a:t>
            </a:r>
            <a:r>
              <a:rPr lang="es" sz="1300" b="0" i="0" u="none" strike="noStrike" cap="none">
                <a:solidFill>
                  <a:srgbClr val="000000"/>
                </a:solidFill>
                <a:latin typeface="DM Sans"/>
                <a:ea typeface="DM Sans"/>
                <a:cs typeface="DM Sans"/>
                <a:sym typeface="DM Sans"/>
              </a:rPr>
              <a:t> el cual debe contar con el ID del mensaje a enviar, seguido del contenido de dicho mensaje.</a:t>
            </a:r>
            <a:endParaRPr sz="13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Los IDs deben coincidir para que el mensaje llegue correctamente</a:t>
            </a:r>
            <a:endParaRPr sz="130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DM Sans"/>
                <a:ea typeface="DM Sans"/>
                <a:cs typeface="DM Sans"/>
                <a:sym typeface="DM Sans"/>
              </a:rPr>
              <a:t>Finalmente, en nuestro cliente en </a:t>
            </a:r>
            <a:r>
              <a:rPr lang="es" sz="1300" b="0" i="0" u="sng" strike="noStrike" cap="none">
                <a:solidFill>
                  <a:srgbClr val="000000"/>
                </a:solidFill>
                <a:latin typeface="DM Sans"/>
                <a:ea typeface="DM Sans"/>
                <a:cs typeface="DM Sans"/>
                <a:sym typeface="DM Sans"/>
              </a:rPr>
              <a:t>index.js</a:t>
            </a:r>
            <a:r>
              <a:rPr lang="es" sz="1300" b="0" i="0" u="none" strike="noStrike" cap="none">
                <a:solidFill>
                  <a:srgbClr val="000000"/>
                </a:solidFill>
                <a:latin typeface="DM Sans"/>
                <a:ea typeface="DM Sans"/>
                <a:cs typeface="DM Sans"/>
                <a:sym typeface="DM Sans"/>
              </a:rPr>
              <a:t> escribiremos nuestro primer emit:</a:t>
            </a:r>
            <a:endParaRPr sz="1300" b="0" i="0" u="none" strike="noStrike" cap="none">
              <a:solidFill>
                <a:srgbClr val="000000"/>
              </a:solidFill>
              <a:latin typeface="DM Sans"/>
              <a:ea typeface="DM Sans"/>
              <a:cs typeface="DM Sans"/>
              <a:sym typeface="DM Sans"/>
            </a:endParaRPr>
          </a:p>
        </p:txBody>
      </p:sp>
      <p:pic>
        <p:nvPicPr>
          <p:cNvPr id="497" name="Google Shape;497;p118"/>
          <p:cNvPicPr preferRelativeResize="0"/>
          <p:nvPr/>
        </p:nvPicPr>
        <p:blipFill rotWithShape="1">
          <a:blip r:embed="rId3">
            <a:alphaModFix/>
          </a:blip>
          <a:srcRect/>
          <a:stretch/>
        </p:blipFill>
        <p:spPr>
          <a:xfrm>
            <a:off x="795325" y="3384950"/>
            <a:ext cx="7553325" cy="104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119"/>
          <p:cNvPicPr preferRelativeResize="0"/>
          <p:nvPr/>
        </p:nvPicPr>
        <p:blipFill rotWithShape="1">
          <a:blip r:embed="rId3">
            <a:alphaModFix/>
          </a:blip>
          <a:srcRect/>
          <a:stretch/>
        </p:blipFill>
        <p:spPr>
          <a:xfrm>
            <a:off x="5485888" y="1467900"/>
            <a:ext cx="2355925" cy="973775"/>
          </a:xfrm>
          <a:prstGeom prst="rect">
            <a:avLst/>
          </a:prstGeom>
          <a:noFill/>
          <a:ln>
            <a:noFill/>
          </a:ln>
        </p:spPr>
      </p:pic>
      <p:pic>
        <p:nvPicPr>
          <p:cNvPr id="503" name="Google Shape;503;p119"/>
          <p:cNvPicPr preferRelativeResize="0"/>
          <p:nvPr/>
        </p:nvPicPr>
        <p:blipFill rotWithShape="1">
          <a:blip r:embed="rId4">
            <a:alphaModFix/>
          </a:blip>
          <a:srcRect/>
          <a:stretch/>
        </p:blipFill>
        <p:spPr>
          <a:xfrm>
            <a:off x="1001425" y="1467900"/>
            <a:ext cx="2499475" cy="787275"/>
          </a:xfrm>
          <a:prstGeom prst="rect">
            <a:avLst/>
          </a:prstGeom>
          <a:noFill/>
          <a:ln>
            <a:noFill/>
          </a:ln>
        </p:spPr>
      </p:pic>
      <p:pic>
        <p:nvPicPr>
          <p:cNvPr id="504" name="Google Shape;504;p119"/>
          <p:cNvPicPr preferRelativeResize="0"/>
          <p:nvPr/>
        </p:nvPicPr>
        <p:blipFill rotWithShape="1">
          <a:blip r:embed="rId5">
            <a:alphaModFix/>
          </a:blip>
          <a:srcRect/>
          <a:stretch/>
        </p:blipFill>
        <p:spPr>
          <a:xfrm>
            <a:off x="1924300" y="3663550"/>
            <a:ext cx="4676775" cy="828675"/>
          </a:xfrm>
          <a:prstGeom prst="rect">
            <a:avLst/>
          </a:prstGeom>
          <a:noFill/>
          <a:ln>
            <a:noFill/>
          </a:ln>
        </p:spPr>
      </p:pic>
      <p:sp>
        <p:nvSpPr>
          <p:cNvPr id="505" name="Google Shape;505;p119"/>
          <p:cNvSpPr txBox="1"/>
          <p:nvPr/>
        </p:nvSpPr>
        <p:spPr>
          <a:xfrm>
            <a:off x="1073213" y="1026425"/>
            <a:ext cx="2355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Servidor escucha</a:t>
            </a:r>
            <a:endParaRPr sz="1400" b="0" i="0" u="none" strike="noStrike" cap="none">
              <a:solidFill>
                <a:srgbClr val="000000"/>
              </a:solidFill>
              <a:latin typeface="DM Sans"/>
              <a:ea typeface="DM Sans"/>
              <a:cs typeface="DM Sans"/>
              <a:sym typeface="DM Sans"/>
            </a:endParaRPr>
          </a:p>
        </p:txBody>
      </p:sp>
      <p:sp>
        <p:nvSpPr>
          <p:cNvPr id="506" name="Google Shape;506;p119"/>
          <p:cNvSpPr txBox="1"/>
          <p:nvPr/>
        </p:nvSpPr>
        <p:spPr>
          <a:xfrm>
            <a:off x="5485900" y="1026425"/>
            <a:ext cx="2355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Cliente envía</a:t>
            </a:r>
            <a:endParaRPr sz="1400" b="0" i="0" u="none" strike="noStrike" cap="none">
              <a:solidFill>
                <a:srgbClr val="000000"/>
              </a:solidFill>
              <a:latin typeface="DM Sans"/>
              <a:ea typeface="DM Sans"/>
              <a:cs typeface="DM Sans"/>
              <a:sym typeface="DM Sans"/>
            </a:endParaRPr>
          </a:p>
        </p:txBody>
      </p:sp>
      <p:cxnSp>
        <p:nvCxnSpPr>
          <p:cNvPr id="507" name="Google Shape;507;p119"/>
          <p:cNvCxnSpPr>
            <a:stCxn id="503" idx="2"/>
            <a:endCxn id="504" idx="0"/>
          </p:cNvCxnSpPr>
          <p:nvPr/>
        </p:nvCxnSpPr>
        <p:spPr>
          <a:xfrm>
            <a:off x="2251163" y="2255175"/>
            <a:ext cx="2011500" cy="1408500"/>
          </a:xfrm>
          <a:prstGeom prst="straightConnector1">
            <a:avLst/>
          </a:prstGeom>
          <a:noFill/>
          <a:ln w="9525" cap="flat" cmpd="sng">
            <a:solidFill>
              <a:schemeClr val="dk2"/>
            </a:solidFill>
            <a:prstDash val="solid"/>
            <a:round/>
            <a:headEnd type="none" w="sm" len="sm"/>
            <a:tailEnd type="triangle" w="med" len="med"/>
          </a:ln>
        </p:spPr>
      </p:cxnSp>
      <p:cxnSp>
        <p:nvCxnSpPr>
          <p:cNvPr id="508" name="Google Shape;508;p119"/>
          <p:cNvCxnSpPr>
            <a:stCxn id="502" idx="2"/>
            <a:endCxn id="504" idx="0"/>
          </p:cNvCxnSpPr>
          <p:nvPr/>
        </p:nvCxnSpPr>
        <p:spPr>
          <a:xfrm flipH="1">
            <a:off x="4262651" y="2441675"/>
            <a:ext cx="2401200" cy="1221900"/>
          </a:xfrm>
          <a:prstGeom prst="straightConnector1">
            <a:avLst/>
          </a:prstGeom>
          <a:noFill/>
          <a:ln w="9525" cap="flat" cmpd="sng">
            <a:solidFill>
              <a:schemeClr val="dk2"/>
            </a:solidFill>
            <a:prstDash val="solid"/>
            <a:round/>
            <a:headEnd type="none" w="sm" len="sm"/>
            <a:tailEnd type="triangle" w="med" len="med"/>
          </a:ln>
        </p:spPr>
      </p:cxnSp>
      <p:sp>
        <p:nvSpPr>
          <p:cNvPr id="509" name="Google Shape;509;p119"/>
          <p:cNvSpPr txBox="1"/>
          <p:nvPr/>
        </p:nvSpPr>
        <p:spPr>
          <a:xfrm>
            <a:off x="2032375" y="4492225"/>
            <a:ext cx="4568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El servidor recibe el mensaje y lo muestra en consola</a:t>
            </a:r>
            <a:endParaRPr sz="1400" b="0" i="0" u="none" strike="noStrike" cap="none">
              <a:solidFill>
                <a:srgbClr val="000000"/>
              </a:solidFill>
              <a:latin typeface="DM Sans"/>
              <a:ea typeface="DM Sans"/>
              <a:cs typeface="DM Sans"/>
              <a:sym typeface="DM Sans"/>
            </a:endParaRPr>
          </a:p>
        </p:txBody>
      </p:sp>
      <p:sp>
        <p:nvSpPr>
          <p:cNvPr id="510" name="Google Shape;510;p119"/>
          <p:cNvSpPr txBox="1"/>
          <p:nvPr/>
        </p:nvSpPr>
        <p:spPr>
          <a:xfrm>
            <a:off x="252375" y="99700"/>
            <a:ext cx="9186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 sz="2100" b="1" i="0" u="none" strike="noStrike" cap="none">
                <a:solidFill>
                  <a:srgbClr val="000000"/>
                </a:solidFill>
                <a:latin typeface="DM Sans"/>
                <a:ea typeface="DM Sans"/>
                <a:cs typeface="DM Sans"/>
                <a:sym typeface="DM Sans"/>
              </a:rPr>
              <a:t>Al momento de integrar el listener con socket.on y el envío con socket.emit, debemos visualizar nuestra primera comunicación</a:t>
            </a:r>
            <a:endParaRPr sz="2100" b="1" i="0" u="none" strike="noStrike" cap="non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538" name="Google Shape;538;p123"/>
          <p:cNvGrpSpPr/>
          <p:nvPr/>
        </p:nvGrpSpPr>
        <p:grpSpPr>
          <a:xfrm>
            <a:off x="4202556" y="994173"/>
            <a:ext cx="738900" cy="738900"/>
            <a:chOff x="974706" y="2467173"/>
            <a:chExt cx="738900" cy="738900"/>
          </a:xfrm>
        </p:grpSpPr>
        <p:sp>
          <p:nvSpPr>
            <p:cNvPr id="539" name="Google Shape;539;p123"/>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0" name="Google Shape;540;p12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41" name="Google Shape;541;p123"/>
          <p:cNvSpPr txBox="1"/>
          <p:nvPr/>
        </p:nvSpPr>
        <p:spPr>
          <a:xfrm>
            <a:off x="1414750" y="19537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Servidor con Websocket</a:t>
            </a:r>
            <a:endParaRPr sz="4000" b="1" i="0" u="none" strike="noStrike" cap="none">
              <a:solidFill>
                <a:schemeClr val="dk1"/>
              </a:solidFill>
              <a:highlight>
                <a:srgbClr val="EAFF6A"/>
              </a:highlight>
              <a:latin typeface="DM Sans"/>
              <a:ea typeface="DM Sans"/>
              <a:cs typeface="DM Sans"/>
              <a:sym typeface="DM Sans"/>
            </a:endParaRPr>
          </a:p>
        </p:txBody>
      </p:sp>
      <p:sp>
        <p:nvSpPr>
          <p:cNvPr id="542" name="Google Shape;542;p123"/>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
        <p:nvSpPr>
          <p:cNvPr id="543" name="Google Shape;543;p123"/>
          <p:cNvSpPr txBox="1"/>
          <p:nvPr/>
        </p:nvSpPr>
        <p:spPr>
          <a:xfrm>
            <a:off x="987300" y="30999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Aplicación más clara sobre comunicación entre sockets</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124"/>
          <p:cNvGrpSpPr/>
          <p:nvPr/>
        </p:nvGrpSpPr>
        <p:grpSpPr>
          <a:xfrm>
            <a:off x="457347" y="625798"/>
            <a:ext cx="431074" cy="431074"/>
            <a:chOff x="974706" y="2467173"/>
            <a:chExt cx="738900" cy="738900"/>
          </a:xfrm>
        </p:grpSpPr>
        <p:sp>
          <p:nvSpPr>
            <p:cNvPr id="549" name="Google Shape;549;p12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0" name="Google Shape;550;p12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51" name="Google Shape;551;p124"/>
          <p:cNvSpPr txBox="1"/>
          <p:nvPr/>
        </p:nvSpPr>
        <p:spPr>
          <a:xfrm>
            <a:off x="493050" y="1056875"/>
            <a:ext cx="6727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4000"/>
              <a:buFont typeface="Arial"/>
              <a:buNone/>
            </a:pPr>
            <a:r>
              <a:rPr lang="es" sz="4000" b="1" i="0" u="none" strike="noStrike" cap="none">
                <a:solidFill>
                  <a:schemeClr val="dk1"/>
                </a:solidFill>
                <a:latin typeface="DM Sans"/>
                <a:ea typeface="DM Sans"/>
                <a:cs typeface="DM Sans"/>
                <a:sym typeface="DM Sans"/>
              </a:rPr>
              <a:t>Servidor con Websockets</a:t>
            </a:r>
            <a:endParaRPr sz="4000" b="1" i="0" u="none" strike="noStrike" cap="none">
              <a:solidFill>
                <a:schemeClr val="dk1"/>
              </a:solidFill>
              <a:latin typeface="DM Sans"/>
              <a:ea typeface="DM Sans"/>
              <a:cs typeface="DM Sans"/>
              <a:sym typeface="DM Sans"/>
            </a:endParaRPr>
          </a:p>
        </p:txBody>
      </p:sp>
      <p:sp>
        <p:nvSpPr>
          <p:cNvPr id="552" name="Google Shape;552;p124"/>
          <p:cNvSpPr txBox="1"/>
          <p:nvPr/>
        </p:nvSpPr>
        <p:spPr>
          <a:xfrm>
            <a:off x="493050" y="1701950"/>
            <a:ext cx="7874700" cy="149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Sobre el proyecto de websocket que venimos desarrollando:</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457200" marR="0" lvl="0" indent="-311150" algn="l" rtl="0">
              <a:lnSpc>
                <a:spcPct val="115000"/>
              </a:lnSpc>
              <a:spcBef>
                <a:spcPts val="0"/>
              </a:spcBef>
              <a:spcAft>
                <a:spcPts val="0"/>
              </a:spcAft>
              <a:buClr>
                <a:schemeClr val="accent4"/>
              </a:buClr>
              <a:buSzPts val="1300"/>
              <a:buFont typeface="DM Sans"/>
              <a:buChar char="✓"/>
            </a:pPr>
            <a:r>
              <a:rPr lang="es" sz="1300" b="0" i="0" u="none" strike="noStrike" cap="none">
                <a:solidFill>
                  <a:schemeClr val="dk1"/>
                </a:solidFill>
                <a:highlight>
                  <a:schemeClr val="lt1"/>
                </a:highlight>
                <a:latin typeface="DM Sans"/>
                <a:ea typeface="DM Sans"/>
                <a:cs typeface="DM Sans"/>
                <a:sym typeface="DM Sans"/>
              </a:rPr>
              <a:t>Sobre la estructura anteriormente creada, agregar en la vista de cliente un elemento de entrada de texto donde al introducir texto, el mensaje se vea reflejado en todos los clientes conectados en un párrafo por debajo del input.</a:t>
            </a:r>
            <a:endParaRPr sz="1300" b="0" i="0" u="none" strike="noStrike" cap="none">
              <a:solidFill>
                <a:schemeClr val="dk1"/>
              </a:solidFill>
              <a:highlight>
                <a:schemeClr val="lt1"/>
              </a:highlight>
              <a:latin typeface="DM Sans"/>
              <a:ea typeface="DM Sans"/>
              <a:cs typeface="DM Sans"/>
              <a:sym typeface="DM Sans"/>
            </a:endParaRPr>
          </a:p>
          <a:p>
            <a:pPr marL="457200" marR="0" lvl="0" indent="0" algn="l" rtl="0">
              <a:lnSpc>
                <a:spcPct val="115000"/>
              </a:lnSpc>
              <a:spcBef>
                <a:spcPts val="0"/>
              </a:spcBef>
              <a:spcAft>
                <a:spcPts val="0"/>
              </a:spcAft>
              <a:buClr>
                <a:srgbClr val="000000"/>
              </a:buClr>
              <a:buSzPts val="1300"/>
              <a:buFont typeface="Arial"/>
              <a:buNone/>
            </a:pPr>
            <a:r>
              <a:rPr lang="es" sz="1300" b="0" i="0" u="none" strike="noStrike" cap="none">
                <a:solidFill>
                  <a:schemeClr val="dk1"/>
                </a:solidFill>
                <a:highlight>
                  <a:schemeClr val="lt1"/>
                </a:highlight>
                <a:latin typeface="DM Sans"/>
                <a:ea typeface="DM Sans"/>
                <a:cs typeface="DM Sans"/>
                <a:sym typeface="DM Sans"/>
              </a:rPr>
              <a:t>El texto debe ser enviado caracter a caracter y debe reemplazar el mensaje previo.</a:t>
            </a:r>
            <a:endParaRPr sz="750" b="0" i="0" u="none" strike="noStrike" cap="none">
              <a:solidFill>
                <a:schemeClr val="dk1"/>
              </a:solidFill>
              <a:highlight>
                <a:schemeClr val="lt1"/>
              </a:highlight>
              <a:latin typeface="DM Sans"/>
              <a:ea typeface="DM Sans"/>
              <a:cs typeface="DM Sans"/>
              <a:sym typeface="DM Sans"/>
            </a:endParaRPr>
          </a:p>
        </p:txBody>
      </p:sp>
      <p:sp>
        <p:nvSpPr>
          <p:cNvPr id="553" name="Google Shape;553;p124"/>
          <p:cNvSpPr txBox="1"/>
          <p:nvPr/>
        </p:nvSpPr>
        <p:spPr>
          <a:xfrm>
            <a:off x="930550" y="6257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125"/>
          <p:cNvGrpSpPr/>
          <p:nvPr/>
        </p:nvGrpSpPr>
        <p:grpSpPr>
          <a:xfrm>
            <a:off x="457347" y="549598"/>
            <a:ext cx="431074" cy="431074"/>
            <a:chOff x="974706" y="2467173"/>
            <a:chExt cx="738900" cy="738900"/>
          </a:xfrm>
        </p:grpSpPr>
        <p:sp>
          <p:nvSpPr>
            <p:cNvPr id="559" name="Google Shape;559;p12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0" name="Google Shape;560;p12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1" name="Google Shape;561;p125"/>
          <p:cNvSpPr txBox="1"/>
          <p:nvPr/>
        </p:nvSpPr>
        <p:spPr>
          <a:xfrm>
            <a:off x="493050" y="980675"/>
            <a:ext cx="6727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4000"/>
              <a:buFont typeface="Arial"/>
              <a:buNone/>
            </a:pPr>
            <a:r>
              <a:rPr lang="es" sz="4000" b="1" i="0" u="none" strike="noStrike" cap="none">
                <a:solidFill>
                  <a:schemeClr val="dk1"/>
                </a:solidFill>
                <a:latin typeface="DM Sans"/>
                <a:ea typeface="DM Sans"/>
                <a:cs typeface="DM Sans"/>
                <a:sym typeface="DM Sans"/>
              </a:rPr>
              <a:t>Servidor con Websockets</a:t>
            </a:r>
            <a:endParaRPr sz="4000" b="1" i="0" u="none" strike="noStrike" cap="none">
              <a:solidFill>
                <a:schemeClr val="dk1"/>
              </a:solidFill>
              <a:latin typeface="DM Sans"/>
              <a:ea typeface="DM Sans"/>
              <a:cs typeface="DM Sans"/>
              <a:sym typeface="DM Sans"/>
            </a:endParaRPr>
          </a:p>
        </p:txBody>
      </p:sp>
      <p:sp>
        <p:nvSpPr>
          <p:cNvPr id="562" name="Google Shape;562;p125"/>
          <p:cNvSpPr txBox="1"/>
          <p:nvPr/>
        </p:nvSpPr>
        <p:spPr>
          <a:xfrm>
            <a:off x="493050" y="1625750"/>
            <a:ext cx="7874700" cy="24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Sobre el proyecto de websocket que venimos desarrollando:</a:t>
            </a:r>
            <a:endParaRPr sz="1350" b="1" i="0" u="none" strike="noStrike" cap="none" dirty="0">
              <a:solidFill>
                <a:srgbClr val="000000"/>
              </a:solidFill>
              <a:latin typeface="DM Sans"/>
              <a:ea typeface="DM Sans"/>
              <a:cs typeface="DM Sans"/>
              <a:sym typeface="DM Sans"/>
            </a:endParaRPr>
          </a:p>
          <a:p>
            <a:pPr marL="457200" marR="0" lvl="0" indent="0" algn="l" rtl="0">
              <a:lnSpc>
                <a:spcPct val="115000"/>
              </a:lnSpc>
              <a:spcBef>
                <a:spcPts val="0"/>
              </a:spcBef>
              <a:spcAft>
                <a:spcPts val="0"/>
              </a:spcAft>
              <a:buClr>
                <a:srgbClr val="000000"/>
              </a:buClr>
              <a:buSzPts val="1300"/>
              <a:buFont typeface="Arial"/>
              <a:buNone/>
            </a:pPr>
            <a:endParaRPr sz="1300" b="0" i="0" u="none" strike="noStrike" cap="none" dirty="0">
              <a:solidFill>
                <a:schemeClr val="dk1"/>
              </a:solidFill>
              <a:highlight>
                <a:schemeClr val="lt1"/>
              </a:highlight>
              <a:latin typeface="DM Sans"/>
              <a:ea typeface="DM Sans"/>
              <a:cs typeface="DM Sans"/>
              <a:sym typeface="DM Sans"/>
            </a:endParaRPr>
          </a:p>
          <a:p>
            <a:pPr marL="457200" marR="0" lvl="0" indent="-311150" algn="l" rtl="0">
              <a:lnSpc>
                <a:spcPct val="115000"/>
              </a:lnSpc>
              <a:spcBef>
                <a:spcPts val="0"/>
              </a:spcBef>
              <a:spcAft>
                <a:spcPts val="0"/>
              </a:spcAft>
              <a:buClr>
                <a:schemeClr val="accent4"/>
              </a:buClr>
              <a:buSzPts val="1300"/>
              <a:buFont typeface="DM Sans"/>
              <a:buChar char="✓"/>
            </a:pPr>
            <a:r>
              <a:rPr lang="es" sz="1300" b="0" i="0" u="none" strike="noStrike" cap="none" dirty="0">
                <a:solidFill>
                  <a:schemeClr val="dk1"/>
                </a:solidFill>
                <a:highlight>
                  <a:schemeClr val="lt1"/>
                </a:highlight>
                <a:latin typeface="DM Sans"/>
                <a:ea typeface="DM Sans"/>
                <a:cs typeface="DM Sans"/>
                <a:sym typeface="DM Sans"/>
              </a:rPr>
              <a:t>Basado en el ejercicio que venimos realizando, ahora los mensajes enviados por los clientes deberán ser almacenados en el servidor y reflejados por debajo del elemento de entrada de texto cada vez que el usuario haga un envío. La estructura de almacenamiento será un array de objetos, donde cada objeto tendrá la siguiente estructura:</a:t>
            </a:r>
            <a:endParaRPr sz="1300" b="0" i="0" u="none" strike="noStrike" cap="none" dirty="0">
              <a:solidFill>
                <a:schemeClr val="dk1"/>
              </a:solidFill>
              <a:highlight>
                <a:schemeClr val="lt1"/>
              </a:highlight>
              <a:latin typeface="DM Sans"/>
              <a:ea typeface="DM Sans"/>
              <a:cs typeface="DM Sans"/>
              <a:sym typeface="DM Sans"/>
            </a:endParaRPr>
          </a:p>
          <a:p>
            <a:pPr marL="457200" marR="0" lvl="0" indent="0" algn="l" rtl="0">
              <a:lnSpc>
                <a:spcPct val="115000"/>
              </a:lnSpc>
              <a:spcBef>
                <a:spcPts val="0"/>
              </a:spcBef>
              <a:spcAft>
                <a:spcPts val="0"/>
              </a:spcAft>
              <a:buClr>
                <a:srgbClr val="000000"/>
              </a:buClr>
              <a:buSzPts val="1000"/>
              <a:buFont typeface="Arial"/>
              <a:buNone/>
            </a:pPr>
            <a:r>
              <a:rPr lang="es" sz="1000" b="0" i="0" u="none" strike="noStrike" cap="none" dirty="0">
                <a:solidFill>
                  <a:schemeClr val="dk1"/>
                </a:solidFill>
                <a:highlight>
                  <a:schemeClr val="lt1"/>
                </a:highlight>
                <a:latin typeface="DM Sans"/>
                <a:ea typeface="DM Sans"/>
                <a:cs typeface="DM Sans"/>
                <a:sym typeface="DM Sans"/>
              </a:rPr>
              <a:t>{ socketid: (el socket.id del que envió el mensaje), mensaje: (texto enviado)}</a:t>
            </a:r>
            <a:endParaRPr sz="1000" b="0" i="0" u="none" strike="noStrike" cap="none" dirty="0">
              <a:solidFill>
                <a:schemeClr val="dk1"/>
              </a:solidFill>
              <a:highlight>
                <a:schemeClr val="lt1"/>
              </a:highlight>
              <a:latin typeface="DM Sans"/>
              <a:ea typeface="DM Sans"/>
              <a:cs typeface="DM Sans"/>
              <a:sym typeface="DM Sans"/>
            </a:endParaRPr>
          </a:p>
          <a:p>
            <a:pPr marL="457200" marR="0" lvl="0" indent="0" algn="l" rtl="0">
              <a:lnSpc>
                <a:spcPct val="115000"/>
              </a:lnSpc>
              <a:spcBef>
                <a:spcPts val="0"/>
              </a:spcBef>
              <a:spcAft>
                <a:spcPts val="0"/>
              </a:spcAft>
              <a:buClr>
                <a:srgbClr val="000000"/>
              </a:buClr>
              <a:buSzPts val="800"/>
              <a:buFont typeface="Arial"/>
              <a:buNone/>
            </a:pPr>
            <a:endParaRPr sz="800" b="0" i="0" u="none" strike="noStrike" cap="none" dirty="0">
              <a:solidFill>
                <a:schemeClr val="dk1"/>
              </a:solidFill>
              <a:highlight>
                <a:schemeClr val="lt1"/>
              </a:highlight>
              <a:latin typeface="DM Sans"/>
              <a:ea typeface="DM Sans"/>
              <a:cs typeface="DM Sans"/>
              <a:sym typeface="DM Sans"/>
            </a:endParaRPr>
          </a:p>
          <a:p>
            <a:pPr marL="457200" marR="0" lvl="0" indent="-304800" algn="l" rtl="0">
              <a:lnSpc>
                <a:spcPct val="115000"/>
              </a:lnSpc>
              <a:spcBef>
                <a:spcPts val="0"/>
              </a:spcBef>
              <a:spcAft>
                <a:spcPts val="0"/>
              </a:spcAft>
              <a:buClr>
                <a:schemeClr val="dk1"/>
              </a:buClr>
              <a:buSzPts val="1200"/>
              <a:buFont typeface="DM Sans"/>
              <a:buChar char="-"/>
            </a:pPr>
            <a:r>
              <a:rPr lang="es" sz="1200" b="0" i="0" u="none" strike="noStrike" cap="none" dirty="0">
                <a:solidFill>
                  <a:schemeClr val="dk1"/>
                </a:solidFill>
                <a:highlight>
                  <a:schemeClr val="lt1"/>
                </a:highlight>
                <a:latin typeface="DM Sans"/>
                <a:ea typeface="DM Sans"/>
                <a:cs typeface="DM Sans"/>
                <a:sym typeface="DM Sans"/>
              </a:rPr>
              <a:t>Cada cliente que se conecte recibirá la lista de mensajes completa.</a:t>
            </a:r>
            <a:endParaRPr sz="1200" b="0" i="0" u="none" strike="noStrike" cap="none" dirty="0">
              <a:solidFill>
                <a:schemeClr val="dk1"/>
              </a:solidFill>
              <a:highlight>
                <a:schemeClr val="lt1"/>
              </a:highlight>
              <a:latin typeface="DM Sans"/>
              <a:ea typeface="DM Sans"/>
              <a:cs typeface="DM Sans"/>
              <a:sym typeface="DM Sans"/>
            </a:endParaRPr>
          </a:p>
          <a:p>
            <a:pPr marL="457200" marR="0" lvl="0" indent="-304800" algn="l" rtl="0">
              <a:lnSpc>
                <a:spcPct val="115000"/>
              </a:lnSpc>
              <a:spcBef>
                <a:spcPts val="0"/>
              </a:spcBef>
              <a:spcAft>
                <a:spcPts val="0"/>
              </a:spcAft>
              <a:buClr>
                <a:schemeClr val="dk1"/>
              </a:buClr>
              <a:buSzPts val="1200"/>
              <a:buFont typeface="DM Sans"/>
              <a:buChar char="-"/>
            </a:pPr>
            <a:r>
              <a:rPr lang="es" sz="1200" b="0" i="0" u="none" strike="noStrike" cap="none" dirty="0">
                <a:solidFill>
                  <a:schemeClr val="dk1"/>
                </a:solidFill>
                <a:highlight>
                  <a:schemeClr val="lt1"/>
                </a:highlight>
                <a:latin typeface="DM Sans"/>
                <a:ea typeface="DM Sans"/>
                <a:cs typeface="DM Sans"/>
                <a:sym typeface="DM Sans"/>
              </a:rPr>
              <a:t>Modificar el elemento de entrada en el cliente para que disponga de un botón de envío de mensaje.</a:t>
            </a:r>
            <a:endParaRPr sz="1200" b="0" i="0" u="none" strike="noStrike" cap="none" dirty="0">
              <a:solidFill>
                <a:schemeClr val="dk1"/>
              </a:solidFill>
              <a:highlight>
                <a:schemeClr val="lt1"/>
              </a:highlight>
              <a:latin typeface="DM Sans"/>
              <a:ea typeface="DM Sans"/>
              <a:cs typeface="DM Sans"/>
              <a:sym typeface="DM Sans"/>
            </a:endParaRPr>
          </a:p>
          <a:p>
            <a:pPr marL="457200" marR="0" lvl="0" indent="-304800" algn="l" rtl="0">
              <a:lnSpc>
                <a:spcPct val="115000"/>
              </a:lnSpc>
              <a:spcBef>
                <a:spcPts val="0"/>
              </a:spcBef>
              <a:spcAft>
                <a:spcPts val="0"/>
              </a:spcAft>
              <a:buClr>
                <a:schemeClr val="dk1"/>
              </a:buClr>
              <a:buSzPts val="1200"/>
              <a:buFont typeface="DM Sans"/>
              <a:buChar char="-"/>
            </a:pPr>
            <a:r>
              <a:rPr lang="es" sz="1200" b="0" i="0" u="none" strike="noStrike" cap="none" dirty="0">
                <a:solidFill>
                  <a:schemeClr val="dk1"/>
                </a:solidFill>
                <a:highlight>
                  <a:schemeClr val="lt1"/>
                </a:highlight>
                <a:latin typeface="DM Sans"/>
                <a:ea typeface="DM Sans"/>
                <a:cs typeface="DM Sans"/>
                <a:sym typeface="DM Sans"/>
              </a:rPr>
              <a:t>Cada mensaje de cliente se representará en un renglón aparte, anteponiendo el socket id.</a:t>
            </a:r>
            <a:endParaRPr sz="750" b="0" i="0" u="none" strike="noStrike" cap="none" dirty="0">
              <a:solidFill>
                <a:schemeClr val="dk1"/>
              </a:solidFill>
              <a:highlight>
                <a:schemeClr val="lt1"/>
              </a:highlight>
              <a:latin typeface="DM Sans"/>
              <a:ea typeface="DM Sans"/>
              <a:cs typeface="DM Sans"/>
              <a:sym typeface="DM Sans"/>
            </a:endParaRPr>
          </a:p>
        </p:txBody>
      </p:sp>
      <p:sp>
        <p:nvSpPr>
          <p:cNvPr id="563" name="Google Shape;563;p125"/>
          <p:cNvSpPr txBox="1"/>
          <p:nvPr/>
        </p:nvSpPr>
        <p:spPr>
          <a:xfrm>
            <a:off x="930550" y="5495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26"/>
          <p:cNvSpPr txBox="1"/>
          <p:nvPr/>
        </p:nvSpPr>
        <p:spPr>
          <a:xfrm>
            <a:off x="781103" y="1925250"/>
            <a:ext cx="75195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accent6"/>
                </a:solidFill>
                <a:latin typeface="DM Sans"/>
                <a:ea typeface="DM Sans"/>
                <a:cs typeface="DM Sans"/>
                <a:sym typeface="DM Sans"/>
              </a:rPr>
              <a:t>Aplicación chat con Websockets</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27"/>
          <p:cNvSpPr txBox="1"/>
          <p:nvPr/>
        </p:nvSpPr>
        <p:spPr>
          <a:xfrm>
            <a:off x="457725" y="529625"/>
            <a:ext cx="81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Aplicación chat con websocket</a:t>
            </a:r>
            <a:endParaRPr sz="4000" b="1" i="0" u="none" strike="noStrike" cap="none">
              <a:solidFill>
                <a:schemeClr val="dk1"/>
              </a:solidFill>
              <a:latin typeface="DM Sans"/>
              <a:ea typeface="DM Sans"/>
              <a:cs typeface="DM Sans"/>
              <a:sym typeface="DM Sans"/>
            </a:endParaRPr>
          </a:p>
        </p:txBody>
      </p:sp>
      <p:sp>
        <p:nvSpPr>
          <p:cNvPr id="574" name="Google Shape;574;p127"/>
          <p:cNvSpPr txBox="1"/>
          <p:nvPr/>
        </p:nvSpPr>
        <p:spPr>
          <a:xfrm>
            <a:off x="457725" y="1392225"/>
            <a:ext cx="7826400" cy="286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Como aprendimos la clase pasada, las aplicaciones de websocket son bastante amplias. Una de las mejores formas de comprender su aplicación, es realizando un chat comunitario.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Nuestro chat comunitario contará con: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457200" marR="0" lvl="0" indent="-314325" algn="l" rtl="0">
              <a:lnSpc>
                <a:spcPct val="115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Una vista que cuente con un formulario para poder identificarse. El usuario podrá elegir el nombre de usuario con el cual aparecerá en el chat. </a:t>
            </a:r>
            <a:endParaRPr sz="1350" b="0" i="0" u="none" strike="noStrike" cap="none">
              <a:solidFill>
                <a:srgbClr val="000000"/>
              </a:solidFill>
              <a:latin typeface="DM Sans"/>
              <a:ea typeface="DM Sans"/>
              <a:cs typeface="DM Sans"/>
              <a:sym typeface="DM Sans"/>
            </a:endParaRPr>
          </a:p>
          <a:p>
            <a:pPr marL="457200" marR="0" lvl="0" indent="-314325" algn="l" rtl="0">
              <a:lnSpc>
                <a:spcPct val="115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Un cuadro de input sobre el cual el usuario podrá escribir el mensaje.</a:t>
            </a:r>
            <a:endParaRPr sz="1350" b="0" i="0" u="none" strike="noStrike" cap="none">
              <a:solidFill>
                <a:srgbClr val="000000"/>
              </a:solidFill>
              <a:latin typeface="DM Sans"/>
              <a:ea typeface="DM Sans"/>
              <a:cs typeface="DM Sans"/>
              <a:sym typeface="DM Sans"/>
            </a:endParaRPr>
          </a:p>
          <a:p>
            <a:pPr marL="457200" marR="0" lvl="0" indent="-314325" algn="l" rtl="0">
              <a:lnSpc>
                <a:spcPct val="115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Un panel donde todos los usuarios conectados podrán visualizar los mensajes en tiempo real</a:t>
            </a:r>
            <a:endParaRPr sz="1350" b="0" i="0" u="none" strike="noStrike" cap="none">
              <a:solidFill>
                <a:srgbClr val="000000"/>
              </a:solidFill>
              <a:latin typeface="DM Sans"/>
              <a:ea typeface="DM Sans"/>
              <a:cs typeface="DM Sans"/>
              <a:sym typeface="DM Sans"/>
            </a:endParaRPr>
          </a:p>
          <a:p>
            <a:pPr marL="457200" marR="0" lvl="0" indent="-314325" algn="l" rtl="0">
              <a:lnSpc>
                <a:spcPct val="115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Una vez desarrollada esta aplicación, subiremos nuestro código a glitch.com, para que todos puedan utilizarlo.</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38"/>
          <p:cNvSpPr txBox="1"/>
          <p:nvPr/>
        </p:nvSpPr>
        <p:spPr>
          <a:xfrm>
            <a:off x="1404863"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Comenzamos con las configuraciones: </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90FF"/>
                </a:solidFill>
                <a:latin typeface="DM Sans"/>
                <a:ea typeface="DM Sans"/>
                <a:cs typeface="DM Sans"/>
                <a:sym typeface="DM Sans"/>
              </a:rPr>
              <a:t>Sweetalert2</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98"/>
          <p:cNvSpPr txBox="1"/>
          <p:nvPr/>
        </p:nvSpPr>
        <p:spPr>
          <a:xfrm>
            <a:off x="1461300" y="22529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Desarrollo de Aplicaciones en Tiempo Real con Websockets</a:t>
            </a:r>
            <a:endParaRPr sz="4000" b="1" i="0" u="none" strike="noStrike" cap="none">
              <a:solidFill>
                <a:srgbClr val="EAFF6A"/>
              </a:solidFill>
              <a:latin typeface="DM Sans"/>
              <a:ea typeface="DM Sans"/>
              <a:cs typeface="DM Sans"/>
              <a:sym typeface="DM Sans"/>
            </a:endParaRPr>
          </a:p>
        </p:txBody>
      </p:sp>
      <p:sp>
        <p:nvSpPr>
          <p:cNvPr id="306" name="Google Shape;306;p9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Unidad 6. </a:t>
            </a:r>
            <a:r>
              <a:rPr lang="es" sz="1800" b="0" i="0" u="none" strike="noStrike" cap="none">
                <a:solidFill>
                  <a:schemeClr val="lt1"/>
                </a:solidFill>
                <a:latin typeface="DM Sans"/>
                <a:ea typeface="DM Sans"/>
                <a:cs typeface="DM Sans"/>
                <a:sym typeface="DM Sans"/>
              </a:rPr>
              <a:t> DESARROLLO AVANZADO DE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39"/>
          <p:cNvSpPr txBox="1"/>
          <p:nvPr/>
        </p:nvSpPr>
        <p:spPr>
          <a:xfrm>
            <a:off x="442375" y="1855950"/>
            <a:ext cx="7728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Sweetalert2 nos permitirá utilizar alertas más estéticas y con más funcionalidades. En este caso la utilizaremos para dos cosas particulares: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Para bloquear la pantalla del chat hasta que el usuario se identifique</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Para notificar a los usuarios cuando alguien se conecte al chat</a:t>
            </a:r>
            <a:endParaRPr sz="1350" b="0" i="0" u="none" strike="noStrike" cap="none">
              <a:solidFill>
                <a:srgbClr val="000000"/>
              </a:solidFill>
              <a:latin typeface="DM Sans"/>
              <a:ea typeface="DM Sans"/>
              <a:cs typeface="DM Sans"/>
              <a:sym typeface="DM Sans"/>
            </a:endParaRPr>
          </a:p>
        </p:txBody>
      </p:sp>
      <p:pic>
        <p:nvPicPr>
          <p:cNvPr id="684" name="Google Shape;684;p139"/>
          <p:cNvPicPr preferRelativeResize="0"/>
          <p:nvPr/>
        </p:nvPicPr>
        <p:blipFill rotWithShape="1">
          <a:blip r:embed="rId3">
            <a:alphaModFix/>
          </a:blip>
          <a:srcRect/>
          <a:stretch/>
        </p:blipFill>
        <p:spPr>
          <a:xfrm>
            <a:off x="563788" y="885225"/>
            <a:ext cx="3791724" cy="738900"/>
          </a:xfrm>
          <a:prstGeom prst="rect">
            <a:avLst/>
          </a:prstGeom>
          <a:noFill/>
          <a:ln>
            <a:noFill/>
          </a:ln>
        </p:spPr>
      </p:pic>
      <p:grpSp>
        <p:nvGrpSpPr>
          <p:cNvPr id="685" name="Google Shape;685;p139"/>
          <p:cNvGrpSpPr/>
          <p:nvPr/>
        </p:nvGrpSpPr>
        <p:grpSpPr>
          <a:xfrm>
            <a:off x="195943" y="314011"/>
            <a:ext cx="431074" cy="431074"/>
            <a:chOff x="7605951" y="217673"/>
            <a:chExt cx="738900" cy="738900"/>
          </a:xfrm>
        </p:grpSpPr>
        <p:sp>
          <p:nvSpPr>
            <p:cNvPr id="686" name="Google Shape;686;p139"/>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7" name="Google Shape;687;p139"/>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688" name="Google Shape;688;p139"/>
          <p:cNvSpPr txBox="1"/>
          <p:nvPr/>
        </p:nvSpPr>
        <p:spPr>
          <a:xfrm>
            <a:off x="669150" y="3140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140"/>
          <p:cNvPicPr preferRelativeResize="0"/>
          <p:nvPr/>
        </p:nvPicPr>
        <p:blipFill rotWithShape="1">
          <a:blip r:embed="rId3">
            <a:alphaModFix/>
          </a:blip>
          <a:srcRect/>
          <a:stretch/>
        </p:blipFill>
        <p:spPr>
          <a:xfrm>
            <a:off x="3254800" y="799450"/>
            <a:ext cx="5473300" cy="1601325"/>
          </a:xfrm>
          <a:prstGeom prst="rect">
            <a:avLst/>
          </a:prstGeom>
          <a:noFill/>
          <a:ln>
            <a:noFill/>
          </a:ln>
        </p:spPr>
      </p:pic>
      <p:sp>
        <p:nvSpPr>
          <p:cNvPr id="694" name="Google Shape;694;p140"/>
          <p:cNvSpPr txBox="1"/>
          <p:nvPr/>
        </p:nvSpPr>
        <p:spPr>
          <a:xfrm>
            <a:off x="286125" y="799450"/>
            <a:ext cx="27843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000000"/>
              </a:buClr>
              <a:buSzPts val="1350"/>
              <a:buFont typeface="DM Sans"/>
              <a:buAutoNum type="arabicPeriod"/>
            </a:pPr>
            <a:r>
              <a:rPr lang="es" sz="1350" b="0" i="0" u="none" strike="noStrike" cap="none">
                <a:solidFill>
                  <a:srgbClr val="000000"/>
                </a:solidFill>
                <a:latin typeface="DM Sans"/>
                <a:ea typeface="DM Sans"/>
                <a:cs typeface="DM Sans"/>
                <a:sym typeface="DM Sans"/>
              </a:rPr>
              <a:t>Instalamos Sweetalert en la nuestra vista “index.handlebars”</a:t>
            </a:r>
            <a:endParaRPr sz="1350" b="0" i="0" u="none" strike="noStrike" cap="none">
              <a:solidFill>
                <a:srgbClr val="000000"/>
              </a:solidFill>
              <a:latin typeface="DM Sans"/>
              <a:ea typeface="DM Sans"/>
              <a:cs typeface="DM Sans"/>
              <a:sym typeface="DM Sans"/>
            </a:endParaRPr>
          </a:p>
        </p:txBody>
      </p:sp>
      <p:pic>
        <p:nvPicPr>
          <p:cNvPr id="695" name="Google Shape;695;p140"/>
          <p:cNvPicPr preferRelativeResize="0"/>
          <p:nvPr/>
        </p:nvPicPr>
        <p:blipFill rotWithShape="1">
          <a:blip r:embed="rId4">
            <a:alphaModFix/>
          </a:blip>
          <a:srcRect/>
          <a:stretch/>
        </p:blipFill>
        <p:spPr>
          <a:xfrm>
            <a:off x="364300" y="2863050"/>
            <a:ext cx="4410075" cy="1685925"/>
          </a:xfrm>
          <a:prstGeom prst="rect">
            <a:avLst/>
          </a:prstGeom>
          <a:noFill/>
          <a:ln>
            <a:noFill/>
          </a:ln>
        </p:spPr>
      </p:pic>
      <p:sp>
        <p:nvSpPr>
          <p:cNvPr id="696" name="Google Shape;696;p140"/>
          <p:cNvSpPr txBox="1"/>
          <p:nvPr/>
        </p:nvSpPr>
        <p:spPr>
          <a:xfrm>
            <a:off x="5039850" y="2863050"/>
            <a:ext cx="23622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000000"/>
              </a:buClr>
              <a:buSzPts val="1350"/>
              <a:buFont typeface="DM Sans"/>
              <a:buAutoNum type="arabicPeriod" startAt="2"/>
            </a:pPr>
            <a:r>
              <a:rPr lang="es" sz="1350" b="0" i="0" u="none" strike="noStrike" cap="none">
                <a:solidFill>
                  <a:srgbClr val="000000"/>
                </a:solidFill>
                <a:latin typeface="DM Sans"/>
                <a:ea typeface="DM Sans"/>
                <a:cs typeface="DM Sans"/>
                <a:sym typeface="DM Sans"/>
              </a:rPr>
              <a:t>Utilizamos el objeto “Swal” en nuestro index.js</a:t>
            </a:r>
            <a:endParaRPr sz="1350" b="0" i="0" u="none" strike="noStrike" cap="none">
              <a:solidFill>
                <a:srgbClr val="000000"/>
              </a:solidFill>
              <a:latin typeface="DM Sans"/>
              <a:ea typeface="DM Sans"/>
              <a:cs typeface="DM Sans"/>
              <a:sym typeface="DM Sans"/>
            </a:endParaRPr>
          </a:p>
        </p:txBody>
      </p:sp>
      <p:grpSp>
        <p:nvGrpSpPr>
          <p:cNvPr id="697" name="Google Shape;697;p140"/>
          <p:cNvGrpSpPr/>
          <p:nvPr/>
        </p:nvGrpSpPr>
        <p:grpSpPr>
          <a:xfrm>
            <a:off x="195943" y="314011"/>
            <a:ext cx="431074" cy="431074"/>
            <a:chOff x="7605951" y="217673"/>
            <a:chExt cx="738900" cy="738900"/>
          </a:xfrm>
        </p:grpSpPr>
        <p:sp>
          <p:nvSpPr>
            <p:cNvPr id="698" name="Google Shape;698;p140"/>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9" name="Google Shape;699;p140"/>
            <p:cNvPicPr preferRelativeResize="0"/>
            <p:nvPr/>
          </p:nvPicPr>
          <p:blipFill rotWithShape="1">
            <a:blip r:embed="rId5">
              <a:alphaModFix/>
            </a:blip>
            <a:srcRect/>
            <a:stretch/>
          </p:blipFill>
          <p:spPr>
            <a:xfrm>
              <a:off x="7749075" y="360800"/>
              <a:ext cx="452650" cy="452650"/>
            </a:xfrm>
            <a:prstGeom prst="rect">
              <a:avLst/>
            </a:prstGeom>
            <a:noFill/>
            <a:ln>
              <a:noFill/>
            </a:ln>
          </p:spPr>
        </p:pic>
      </p:grpSp>
      <p:sp>
        <p:nvSpPr>
          <p:cNvPr id="700" name="Google Shape;700;p140"/>
          <p:cNvSpPr txBox="1"/>
          <p:nvPr/>
        </p:nvSpPr>
        <p:spPr>
          <a:xfrm>
            <a:off x="669150" y="3140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141"/>
          <p:cNvPicPr preferRelativeResize="0"/>
          <p:nvPr/>
        </p:nvPicPr>
        <p:blipFill rotWithShape="1">
          <a:blip r:embed="rId3">
            <a:alphaModFix/>
          </a:blip>
          <a:srcRect b="20375"/>
          <a:stretch/>
        </p:blipFill>
        <p:spPr>
          <a:xfrm>
            <a:off x="682675" y="1615650"/>
            <a:ext cx="7778650" cy="2884650"/>
          </a:xfrm>
          <a:prstGeom prst="rect">
            <a:avLst/>
          </a:prstGeom>
          <a:noFill/>
          <a:ln>
            <a:noFill/>
          </a:ln>
        </p:spPr>
      </p:pic>
      <p:sp>
        <p:nvSpPr>
          <p:cNvPr id="706" name="Google Shape;706;p141"/>
          <p:cNvSpPr txBox="1"/>
          <p:nvPr/>
        </p:nvSpPr>
        <p:spPr>
          <a:xfrm>
            <a:off x="474575" y="434275"/>
            <a:ext cx="84846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 sz="2600" b="1" i="0" u="none" strike="noStrike" cap="none">
                <a:solidFill>
                  <a:srgbClr val="000000"/>
                </a:solidFill>
                <a:latin typeface="DM Sans"/>
                <a:ea typeface="DM Sans"/>
                <a:cs typeface="DM Sans"/>
                <a:sym typeface="DM Sans"/>
              </a:rPr>
              <a:t>Resultado: Una alerta presentable, profesional, y lista para customizarse</a:t>
            </a:r>
            <a:endParaRPr sz="2600" b="1"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42"/>
          <p:cNvSpPr txBox="1"/>
          <p:nvPr/>
        </p:nvSpPr>
        <p:spPr>
          <a:xfrm>
            <a:off x="1070100" y="1925250"/>
            <a:ext cx="70038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Vista de autenticación con Sweetalert2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3"/>
          <p:cNvSpPr/>
          <p:nvPr/>
        </p:nvSpPr>
        <p:spPr>
          <a:xfrm>
            <a:off x="647400" y="1584225"/>
            <a:ext cx="7849200" cy="29223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43"/>
          <p:cNvSpPr txBox="1"/>
          <p:nvPr/>
        </p:nvSpPr>
        <p:spPr>
          <a:xfrm>
            <a:off x="647400" y="821275"/>
            <a:ext cx="8543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Cambiando nuestro index.handlebars</a:t>
            </a:r>
            <a:endParaRPr sz="3000" b="1" i="0" u="none" strike="noStrike" cap="none">
              <a:solidFill>
                <a:schemeClr val="lt1"/>
              </a:solidFill>
              <a:latin typeface="DM Sans"/>
              <a:ea typeface="DM Sans"/>
              <a:cs typeface="DM Sans"/>
              <a:sym typeface="DM Sans"/>
            </a:endParaRPr>
          </a:p>
        </p:txBody>
      </p:sp>
      <p:sp>
        <p:nvSpPr>
          <p:cNvPr id="718" name="Google Shape;718;p143"/>
          <p:cNvSpPr txBox="1"/>
          <p:nvPr/>
        </p:nvSpPr>
        <p:spPr>
          <a:xfrm>
            <a:off x="789425" y="1724675"/>
            <a:ext cx="7459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dk1"/>
                </a:solidFill>
                <a:latin typeface="DM Sans"/>
                <a:ea typeface="DM Sans"/>
                <a:cs typeface="DM Sans"/>
                <a:sym typeface="DM Sans"/>
              </a:rPr>
              <a:t>Configuramos nuestro archivo index.handlebars para que esta vez no nos salude solamente. Colocaremos un mensaje de bienvenida, pero colocaremos dos etiquetas adicionales.</a:t>
            </a:r>
            <a:endParaRPr sz="1300" b="0" i="0" u="none" strike="noStrike" cap="none">
              <a:solidFill>
                <a:schemeClr val="dk1"/>
              </a:solidFill>
              <a:latin typeface="DM Sans"/>
              <a:ea typeface="DM Sans"/>
              <a:cs typeface="DM Sans"/>
              <a:sym typeface="DM Sans"/>
            </a:endParaRPr>
          </a:p>
        </p:txBody>
      </p:sp>
      <p:pic>
        <p:nvPicPr>
          <p:cNvPr id="719" name="Google Shape;719;p143"/>
          <p:cNvPicPr preferRelativeResize="0"/>
          <p:nvPr/>
        </p:nvPicPr>
        <p:blipFill rotWithShape="1">
          <a:blip r:embed="rId3">
            <a:alphaModFix/>
          </a:blip>
          <a:srcRect/>
          <a:stretch/>
        </p:blipFill>
        <p:spPr>
          <a:xfrm>
            <a:off x="1084728" y="2451050"/>
            <a:ext cx="6974534" cy="1720475"/>
          </a:xfrm>
          <a:prstGeom prst="rect">
            <a:avLst/>
          </a:prstGeom>
          <a:noFill/>
          <a:ln>
            <a:noFill/>
          </a:ln>
        </p:spPr>
      </p:pic>
      <p:grpSp>
        <p:nvGrpSpPr>
          <p:cNvPr id="720" name="Google Shape;720;p143"/>
          <p:cNvGrpSpPr/>
          <p:nvPr/>
        </p:nvGrpSpPr>
        <p:grpSpPr>
          <a:xfrm>
            <a:off x="195943" y="390211"/>
            <a:ext cx="431074" cy="431074"/>
            <a:chOff x="7605951" y="217673"/>
            <a:chExt cx="738900" cy="738900"/>
          </a:xfrm>
        </p:grpSpPr>
        <p:sp>
          <p:nvSpPr>
            <p:cNvPr id="721" name="Google Shape;721;p14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2" name="Google Shape;722;p143"/>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23" name="Google Shape;723;p143"/>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44"/>
          <p:cNvSpPr txBox="1"/>
          <p:nvPr/>
        </p:nvSpPr>
        <p:spPr>
          <a:xfrm>
            <a:off x="627025" y="746375"/>
            <a:ext cx="81315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Reestructuramos nuestro index.js para un sistema de autenticación con Sweetalert2</a:t>
            </a:r>
            <a:endParaRPr sz="3000" b="0" i="0" u="none" strike="noStrike" cap="none">
              <a:solidFill>
                <a:schemeClr val="lt1"/>
              </a:solidFill>
              <a:latin typeface="DM Sans"/>
              <a:ea typeface="DM Sans"/>
              <a:cs typeface="DM Sans"/>
              <a:sym typeface="DM Sans"/>
            </a:endParaRPr>
          </a:p>
        </p:txBody>
      </p:sp>
      <p:pic>
        <p:nvPicPr>
          <p:cNvPr id="729" name="Google Shape;729;p144"/>
          <p:cNvPicPr preferRelativeResize="0"/>
          <p:nvPr/>
        </p:nvPicPr>
        <p:blipFill rotWithShape="1">
          <a:blip r:embed="rId3">
            <a:alphaModFix/>
          </a:blip>
          <a:srcRect b="4833"/>
          <a:stretch/>
        </p:blipFill>
        <p:spPr>
          <a:xfrm>
            <a:off x="1272525" y="2147325"/>
            <a:ext cx="6598951" cy="2451800"/>
          </a:xfrm>
          <a:prstGeom prst="rect">
            <a:avLst/>
          </a:prstGeom>
          <a:noFill/>
          <a:ln>
            <a:noFill/>
          </a:ln>
        </p:spPr>
      </p:pic>
      <p:grpSp>
        <p:nvGrpSpPr>
          <p:cNvPr id="730" name="Google Shape;730;p144"/>
          <p:cNvGrpSpPr/>
          <p:nvPr/>
        </p:nvGrpSpPr>
        <p:grpSpPr>
          <a:xfrm>
            <a:off x="195943" y="390211"/>
            <a:ext cx="431074" cy="431074"/>
            <a:chOff x="7605951" y="217673"/>
            <a:chExt cx="738900" cy="738900"/>
          </a:xfrm>
        </p:grpSpPr>
        <p:sp>
          <p:nvSpPr>
            <p:cNvPr id="731" name="Google Shape;731;p144"/>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2" name="Google Shape;732;p144"/>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33" name="Google Shape;733;p144"/>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145"/>
          <p:cNvPicPr preferRelativeResize="0"/>
          <p:nvPr/>
        </p:nvPicPr>
        <p:blipFill rotWithShape="1">
          <a:blip r:embed="rId3">
            <a:alphaModFix/>
          </a:blip>
          <a:srcRect/>
          <a:stretch/>
        </p:blipFill>
        <p:spPr>
          <a:xfrm>
            <a:off x="1612950" y="1633654"/>
            <a:ext cx="5804724" cy="3074875"/>
          </a:xfrm>
          <a:prstGeom prst="rect">
            <a:avLst/>
          </a:prstGeom>
          <a:noFill/>
          <a:ln>
            <a:noFill/>
          </a:ln>
        </p:spPr>
      </p:pic>
      <p:sp>
        <p:nvSpPr>
          <p:cNvPr id="739" name="Google Shape;739;p145"/>
          <p:cNvSpPr txBox="1"/>
          <p:nvPr/>
        </p:nvSpPr>
        <p:spPr>
          <a:xfrm>
            <a:off x="1043563" y="821300"/>
            <a:ext cx="6943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DM Sans"/>
                <a:ea typeface="DM Sans"/>
                <a:cs typeface="DM Sans"/>
                <a:sym typeface="DM Sans"/>
              </a:rPr>
              <a:t>Vista si no me quiero identificar</a:t>
            </a:r>
            <a:endParaRPr sz="3000" b="1" i="0" u="none" strike="noStrike" cap="none">
              <a:solidFill>
                <a:schemeClr val="accent6"/>
              </a:solidFill>
              <a:latin typeface="DM Sans"/>
              <a:ea typeface="DM Sans"/>
              <a:cs typeface="DM Sans"/>
              <a:sym typeface="DM Sans"/>
            </a:endParaRPr>
          </a:p>
        </p:txBody>
      </p:sp>
      <p:grpSp>
        <p:nvGrpSpPr>
          <p:cNvPr id="740" name="Google Shape;740;p145"/>
          <p:cNvGrpSpPr/>
          <p:nvPr/>
        </p:nvGrpSpPr>
        <p:grpSpPr>
          <a:xfrm>
            <a:off x="195943" y="390211"/>
            <a:ext cx="431074" cy="431074"/>
            <a:chOff x="7605951" y="217673"/>
            <a:chExt cx="738900" cy="738900"/>
          </a:xfrm>
        </p:grpSpPr>
        <p:sp>
          <p:nvSpPr>
            <p:cNvPr id="741" name="Google Shape;741;p14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2" name="Google Shape;742;p145"/>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43" name="Google Shape;743;p145"/>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146"/>
          <p:cNvPicPr preferRelativeResize="0"/>
          <p:nvPr/>
        </p:nvPicPr>
        <p:blipFill rotWithShape="1">
          <a:blip r:embed="rId3">
            <a:alphaModFix/>
          </a:blip>
          <a:srcRect/>
          <a:stretch/>
        </p:blipFill>
        <p:spPr>
          <a:xfrm>
            <a:off x="1282001" y="1794400"/>
            <a:ext cx="6580001" cy="2811724"/>
          </a:xfrm>
          <a:prstGeom prst="rect">
            <a:avLst/>
          </a:prstGeom>
          <a:noFill/>
          <a:ln>
            <a:noFill/>
          </a:ln>
        </p:spPr>
      </p:pic>
      <p:sp>
        <p:nvSpPr>
          <p:cNvPr id="749" name="Google Shape;749;p146"/>
          <p:cNvSpPr txBox="1"/>
          <p:nvPr/>
        </p:nvSpPr>
        <p:spPr>
          <a:xfrm>
            <a:off x="571225" y="669050"/>
            <a:ext cx="79851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Agregamos a nuestro chatBox el evento de socket</a:t>
            </a:r>
            <a:endParaRPr sz="3000" b="1" i="0" u="none" strike="noStrike" cap="none">
              <a:solidFill>
                <a:schemeClr val="lt1"/>
              </a:solidFill>
              <a:latin typeface="DM Sans"/>
              <a:ea typeface="DM Sans"/>
              <a:cs typeface="DM Sans"/>
              <a:sym typeface="DM Sans"/>
            </a:endParaRPr>
          </a:p>
        </p:txBody>
      </p:sp>
      <p:grpSp>
        <p:nvGrpSpPr>
          <p:cNvPr id="750" name="Google Shape;750;p146"/>
          <p:cNvGrpSpPr/>
          <p:nvPr/>
        </p:nvGrpSpPr>
        <p:grpSpPr>
          <a:xfrm>
            <a:off x="195943" y="390211"/>
            <a:ext cx="431074" cy="431074"/>
            <a:chOff x="7605951" y="217673"/>
            <a:chExt cx="738900" cy="738900"/>
          </a:xfrm>
        </p:grpSpPr>
        <p:sp>
          <p:nvSpPr>
            <p:cNvPr id="751" name="Google Shape;751;p14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46"/>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53" name="Google Shape;753;p146"/>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47"/>
          <p:cNvSpPr/>
          <p:nvPr/>
        </p:nvSpPr>
        <p:spPr>
          <a:xfrm>
            <a:off x="647400" y="1814525"/>
            <a:ext cx="7849200" cy="2691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9" name="Google Shape;759;p147"/>
          <p:cNvPicPr preferRelativeResize="0"/>
          <p:nvPr/>
        </p:nvPicPr>
        <p:blipFill rotWithShape="1">
          <a:blip r:embed="rId3">
            <a:alphaModFix/>
          </a:blip>
          <a:srcRect/>
          <a:stretch/>
        </p:blipFill>
        <p:spPr>
          <a:xfrm>
            <a:off x="1070487" y="2725275"/>
            <a:ext cx="7003025" cy="1636575"/>
          </a:xfrm>
          <a:prstGeom prst="rect">
            <a:avLst/>
          </a:prstGeom>
          <a:noFill/>
          <a:ln>
            <a:noFill/>
          </a:ln>
        </p:spPr>
      </p:pic>
      <p:sp>
        <p:nvSpPr>
          <p:cNvPr id="760" name="Google Shape;760;p147"/>
          <p:cNvSpPr txBox="1"/>
          <p:nvPr/>
        </p:nvSpPr>
        <p:spPr>
          <a:xfrm>
            <a:off x="872375" y="1927625"/>
            <a:ext cx="71325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dk1"/>
                </a:solidFill>
                <a:latin typeface="DM Sans"/>
                <a:ea typeface="DM Sans"/>
                <a:cs typeface="DM Sans"/>
                <a:sym typeface="DM Sans"/>
              </a:rPr>
              <a:t>Recibimos el evento “message”, guardamos el mensaje en el arreglo, e </a:t>
            </a:r>
            <a:r>
              <a:rPr lang="es" sz="1300" b="1" i="0" u="none" strike="noStrike" cap="none">
                <a:solidFill>
                  <a:schemeClr val="dk1"/>
                </a:solidFill>
                <a:latin typeface="DM Sans"/>
                <a:ea typeface="DM Sans"/>
                <a:cs typeface="DM Sans"/>
                <a:sym typeface="DM Sans"/>
              </a:rPr>
              <a:t>instantáneamente</a:t>
            </a:r>
            <a:r>
              <a:rPr lang="es" sz="1300" b="0" i="0" u="none" strike="noStrike" cap="none">
                <a:solidFill>
                  <a:schemeClr val="dk1"/>
                </a:solidFill>
                <a:latin typeface="DM Sans"/>
                <a:ea typeface="DM Sans"/>
                <a:cs typeface="DM Sans"/>
                <a:sym typeface="DM Sans"/>
              </a:rPr>
              <a:t> reenviamos a todos los usuarios conectados el mensaje</a:t>
            </a:r>
            <a:endParaRPr sz="1300" b="0" i="0" u="none" strike="noStrike" cap="none">
              <a:solidFill>
                <a:schemeClr val="dk1"/>
              </a:solidFill>
              <a:latin typeface="DM Sans"/>
              <a:ea typeface="DM Sans"/>
              <a:cs typeface="DM Sans"/>
              <a:sym typeface="DM Sans"/>
            </a:endParaRPr>
          </a:p>
        </p:txBody>
      </p:sp>
      <p:sp>
        <p:nvSpPr>
          <p:cNvPr id="761" name="Google Shape;761;p147"/>
          <p:cNvSpPr txBox="1"/>
          <p:nvPr/>
        </p:nvSpPr>
        <p:spPr>
          <a:xfrm>
            <a:off x="571225" y="669050"/>
            <a:ext cx="79851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Configuramos nuestro app.js para escuchar el evento “app.js”</a:t>
            </a:r>
            <a:endParaRPr sz="3000" b="1" i="0" u="none" strike="noStrike" cap="none">
              <a:solidFill>
                <a:schemeClr val="lt1"/>
              </a:solidFill>
              <a:latin typeface="DM Sans"/>
              <a:ea typeface="DM Sans"/>
              <a:cs typeface="DM Sans"/>
              <a:sym typeface="DM Sans"/>
            </a:endParaRPr>
          </a:p>
        </p:txBody>
      </p:sp>
      <p:grpSp>
        <p:nvGrpSpPr>
          <p:cNvPr id="762" name="Google Shape;762;p147"/>
          <p:cNvGrpSpPr/>
          <p:nvPr/>
        </p:nvGrpSpPr>
        <p:grpSpPr>
          <a:xfrm>
            <a:off x="195943" y="390211"/>
            <a:ext cx="431074" cy="431074"/>
            <a:chOff x="7605951" y="217673"/>
            <a:chExt cx="738900" cy="738900"/>
          </a:xfrm>
        </p:grpSpPr>
        <p:sp>
          <p:nvSpPr>
            <p:cNvPr id="763" name="Google Shape;763;p147"/>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4" name="Google Shape;764;p147"/>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65" name="Google Shape;765;p147"/>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48"/>
          <p:cNvSpPr/>
          <p:nvPr/>
        </p:nvSpPr>
        <p:spPr>
          <a:xfrm>
            <a:off x="647400" y="2158950"/>
            <a:ext cx="7849200" cy="2499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48"/>
          <p:cNvSpPr txBox="1"/>
          <p:nvPr/>
        </p:nvSpPr>
        <p:spPr>
          <a:xfrm>
            <a:off x="551250" y="681450"/>
            <a:ext cx="84987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1" i="0" u="none" strike="noStrike" cap="none">
                <a:solidFill>
                  <a:schemeClr val="lt1"/>
                </a:solidFill>
                <a:latin typeface="DM Sans"/>
                <a:ea typeface="DM Sans"/>
                <a:cs typeface="DM Sans"/>
                <a:sym typeface="DM Sans"/>
              </a:rPr>
              <a:t>Configuramos nuevamente index.js para agregar el Listener del evento “messageLogs” y mostrarlo en la página</a:t>
            </a:r>
            <a:endParaRPr sz="2800" b="1" i="0" u="none" strike="noStrike" cap="none">
              <a:solidFill>
                <a:schemeClr val="lt1"/>
              </a:solidFill>
              <a:latin typeface="DM Sans"/>
              <a:ea typeface="DM Sans"/>
              <a:cs typeface="DM Sans"/>
              <a:sym typeface="DM Sans"/>
            </a:endParaRPr>
          </a:p>
        </p:txBody>
      </p:sp>
      <p:sp>
        <p:nvSpPr>
          <p:cNvPr id="772" name="Google Shape;772;p148"/>
          <p:cNvSpPr txBox="1"/>
          <p:nvPr/>
        </p:nvSpPr>
        <p:spPr>
          <a:xfrm>
            <a:off x="761275" y="2187000"/>
            <a:ext cx="7411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dk1"/>
                </a:solidFill>
                <a:latin typeface="DM Sans"/>
                <a:ea typeface="DM Sans"/>
                <a:cs typeface="DM Sans"/>
                <a:sym typeface="DM Sans"/>
              </a:rPr>
              <a:t>Colocamos en nuestro mismo index.js un “listener” para escuchar el evento del messageLogs y lo mostramos en la etiqueta que referenciamos para colocar logs</a:t>
            </a:r>
            <a:endParaRPr sz="1300" b="0" i="0" u="none" strike="noStrike" cap="none">
              <a:solidFill>
                <a:schemeClr val="dk1"/>
              </a:solidFill>
              <a:latin typeface="DM Sans"/>
              <a:ea typeface="DM Sans"/>
              <a:cs typeface="DM Sans"/>
              <a:sym typeface="DM Sans"/>
            </a:endParaRPr>
          </a:p>
        </p:txBody>
      </p:sp>
      <p:pic>
        <p:nvPicPr>
          <p:cNvPr id="773" name="Google Shape;773;p148"/>
          <p:cNvPicPr preferRelativeResize="0"/>
          <p:nvPr/>
        </p:nvPicPr>
        <p:blipFill rotWithShape="1">
          <a:blip r:embed="rId3">
            <a:alphaModFix/>
          </a:blip>
          <a:srcRect/>
          <a:stretch/>
        </p:blipFill>
        <p:spPr>
          <a:xfrm>
            <a:off x="1683025" y="2724300"/>
            <a:ext cx="5700551" cy="1859750"/>
          </a:xfrm>
          <a:prstGeom prst="rect">
            <a:avLst/>
          </a:prstGeom>
          <a:noFill/>
          <a:ln>
            <a:noFill/>
          </a:ln>
        </p:spPr>
      </p:pic>
      <p:grpSp>
        <p:nvGrpSpPr>
          <p:cNvPr id="774" name="Google Shape;774;p148"/>
          <p:cNvGrpSpPr/>
          <p:nvPr/>
        </p:nvGrpSpPr>
        <p:grpSpPr>
          <a:xfrm>
            <a:off x="195943" y="390211"/>
            <a:ext cx="431074" cy="431074"/>
            <a:chOff x="7605951" y="217673"/>
            <a:chExt cx="738900" cy="738900"/>
          </a:xfrm>
        </p:grpSpPr>
        <p:sp>
          <p:nvSpPr>
            <p:cNvPr id="775" name="Google Shape;775;p148"/>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6" name="Google Shape;776;p148"/>
            <p:cNvPicPr preferRelativeResize="0"/>
            <p:nvPr/>
          </p:nvPicPr>
          <p:blipFill rotWithShape="1">
            <a:blip r:embed="rId4">
              <a:alphaModFix/>
            </a:blip>
            <a:srcRect/>
            <a:stretch/>
          </p:blipFill>
          <p:spPr>
            <a:xfrm>
              <a:off x="7749075" y="360800"/>
              <a:ext cx="452650" cy="452650"/>
            </a:xfrm>
            <a:prstGeom prst="rect">
              <a:avLst/>
            </a:prstGeom>
            <a:noFill/>
            <a:ln>
              <a:noFill/>
            </a:ln>
          </p:spPr>
        </p:pic>
      </p:grpSp>
      <p:sp>
        <p:nvSpPr>
          <p:cNvPr id="777" name="Google Shape;777;p148"/>
          <p:cNvSpPr txBox="1"/>
          <p:nvPr/>
        </p:nvSpPr>
        <p:spPr>
          <a:xfrm>
            <a:off x="669150" y="390200"/>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99"/>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12" name="Google Shape;312;p99"/>
          <p:cNvPicPr preferRelativeResize="0"/>
          <p:nvPr/>
        </p:nvPicPr>
        <p:blipFill rotWithShape="1">
          <a:blip r:embed="rId3">
            <a:alphaModFix/>
          </a:blip>
          <a:srcRect/>
          <a:stretch/>
        </p:blipFill>
        <p:spPr>
          <a:xfrm>
            <a:off x="2172738" y="1720238"/>
            <a:ext cx="196975" cy="196975"/>
          </a:xfrm>
          <a:prstGeom prst="rect">
            <a:avLst/>
          </a:prstGeom>
          <a:noFill/>
          <a:ln>
            <a:noFill/>
          </a:ln>
        </p:spPr>
      </p:pic>
      <p:sp>
        <p:nvSpPr>
          <p:cNvPr id="313" name="Google Shape;313;p99"/>
          <p:cNvSpPr txBox="1"/>
          <p:nvPr/>
        </p:nvSpPr>
        <p:spPr>
          <a:xfrm>
            <a:off x="2526075" y="1618625"/>
            <a:ext cx="445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Comprender la diferencia entre HTTP y Websockets</a:t>
            </a:r>
            <a:endParaRPr sz="1400" b="0" i="0" u="none" strike="noStrike" cap="none">
              <a:solidFill>
                <a:schemeClr val="lt1"/>
              </a:solidFill>
              <a:latin typeface="DM Sans"/>
              <a:ea typeface="DM Sans"/>
              <a:cs typeface="DM Sans"/>
              <a:sym typeface="DM Sans"/>
            </a:endParaRPr>
          </a:p>
        </p:txBody>
      </p:sp>
      <p:pic>
        <p:nvPicPr>
          <p:cNvPr id="314" name="Google Shape;314;p99"/>
          <p:cNvPicPr preferRelativeResize="0"/>
          <p:nvPr/>
        </p:nvPicPr>
        <p:blipFill rotWithShape="1">
          <a:blip r:embed="rId3">
            <a:alphaModFix/>
          </a:blip>
          <a:srcRect/>
          <a:stretch/>
        </p:blipFill>
        <p:spPr>
          <a:xfrm>
            <a:off x="2172888" y="2289050"/>
            <a:ext cx="196975" cy="196975"/>
          </a:xfrm>
          <a:prstGeom prst="rect">
            <a:avLst/>
          </a:prstGeom>
          <a:noFill/>
          <a:ln>
            <a:noFill/>
          </a:ln>
        </p:spPr>
      </p:pic>
      <p:cxnSp>
        <p:nvCxnSpPr>
          <p:cNvPr id="315" name="Google Shape;315;p99"/>
          <p:cNvCxnSpPr>
            <a:endCxn id="314" idx="0"/>
          </p:cNvCxnSpPr>
          <p:nvPr/>
        </p:nvCxnSpPr>
        <p:spPr>
          <a:xfrm rot="5400000">
            <a:off x="2083576" y="2100350"/>
            <a:ext cx="376500" cy="9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16" name="Google Shape;316;p99"/>
          <p:cNvPicPr preferRelativeResize="0"/>
          <p:nvPr/>
        </p:nvPicPr>
        <p:blipFill rotWithShape="1">
          <a:blip r:embed="rId3">
            <a:alphaModFix/>
          </a:blip>
          <a:srcRect/>
          <a:stretch/>
        </p:blipFill>
        <p:spPr>
          <a:xfrm>
            <a:off x="2173338" y="2890388"/>
            <a:ext cx="196975" cy="196975"/>
          </a:xfrm>
          <a:prstGeom prst="rect">
            <a:avLst/>
          </a:prstGeom>
          <a:noFill/>
          <a:ln>
            <a:noFill/>
          </a:ln>
        </p:spPr>
      </p:pic>
      <p:cxnSp>
        <p:nvCxnSpPr>
          <p:cNvPr id="317" name="Google Shape;317;p99"/>
          <p:cNvCxnSpPr/>
          <p:nvPr/>
        </p:nvCxnSpPr>
        <p:spPr>
          <a:xfrm rot="-5400000" flipH="1">
            <a:off x="2069625" y="2687900"/>
            <a:ext cx="404400" cy="600"/>
          </a:xfrm>
          <a:prstGeom prst="bentConnector3">
            <a:avLst>
              <a:gd name="adj1" fmla="val 50000"/>
            </a:avLst>
          </a:prstGeom>
          <a:noFill/>
          <a:ln w="9525" cap="flat" cmpd="sng">
            <a:solidFill>
              <a:srgbClr val="EAFF6A"/>
            </a:solidFill>
            <a:prstDash val="solid"/>
            <a:round/>
            <a:headEnd type="none" w="sm" len="sm"/>
            <a:tailEnd type="none" w="sm" len="sm"/>
          </a:ln>
        </p:spPr>
      </p:cxnSp>
      <p:sp>
        <p:nvSpPr>
          <p:cNvPr id="318" name="Google Shape;318;p99"/>
          <p:cNvSpPr txBox="1"/>
          <p:nvPr/>
        </p:nvSpPr>
        <p:spPr>
          <a:xfrm>
            <a:off x="2526086" y="283066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lt1"/>
                </a:solidFill>
                <a:latin typeface="DM Sans"/>
                <a:ea typeface="DM Sans"/>
                <a:cs typeface="DM Sans"/>
                <a:sym typeface="DM Sans"/>
              </a:rPr>
              <a:t>Integrar websocket en nuestras plantillas </a:t>
            </a:r>
            <a:endParaRPr sz="1350" b="0" i="0" u="none" strike="noStrike" cap="none">
              <a:solidFill>
                <a:schemeClr val="lt1"/>
              </a:solidFill>
              <a:latin typeface="DM Sans"/>
              <a:ea typeface="DM Sans"/>
              <a:cs typeface="DM Sans"/>
              <a:sym typeface="DM Sans"/>
            </a:endParaRPr>
          </a:p>
        </p:txBody>
      </p:sp>
      <p:sp>
        <p:nvSpPr>
          <p:cNvPr id="319" name="Google Shape;319;p99"/>
          <p:cNvSpPr txBox="1"/>
          <p:nvPr/>
        </p:nvSpPr>
        <p:spPr>
          <a:xfrm>
            <a:off x="2526075" y="2144550"/>
            <a:ext cx="3588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Configurar un servidor websocket dentro de nuestro servidor express.</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149"/>
          <p:cNvPicPr preferRelativeResize="0"/>
          <p:nvPr/>
        </p:nvPicPr>
        <p:blipFill rotWithShape="1">
          <a:blip r:embed="rId3">
            <a:alphaModFix/>
          </a:blip>
          <a:srcRect/>
          <a:stretch/>
        </p:blipFill>
        <p:spPr>
          <a:xfrm>
            <a:off x="1339338" y="1715050"/>
            <a:ext cx="6775826" cy="2216925"/>
          </a:xfrm>
          <a:prstGeom prst="rect">
            <a:avLst/>
          </a:prstGeom>
          <a:noFill/>
          <a:ln>
            <a:noFill/>
          </a:ln>
        </p:spPr>
      </p:pic>
      <p:sp>
        <p:nvSpPr>
          <p:cNvPr id="783" name="Google Shape;783;p149"/>
          <p:cNvSpPr txBox="1"/>
          <p:nvPr/>
        </p:nvSpPr>
        <p:spPr>
          <a:xfrm>
            <a:off x="900450" y="433325"/>
            <a:ext cx="76536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DM Sans"/>
                <a:ea typeface="DM Sans"/>
                <a:cs typeface="DM Sans"/>
                <a:sym typeface="DM Sans"/>
              </a:rPr>
              <a:t>Resultado probando el chat con tres diferentes navegadores</a:t>
            </a:r>
            <a:endParaRPr sz="3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150"/>
          <p:cNvGrpSpPr/>
          <p:nvPr/>
        </p:nvGrpSpPr>
        <p:grpSpPr>
          <a:xfrm>
            <a:off x="4202556" y="994173"/>
            <a:ext cx="738900" cy="738900"/>
            <a:chOff x="974706" y="2467173"/>
            <a:chExt cx="738900" cy="738900"/>
          </a:xfrm>
        </p:grpSpPr>
        <p:sp>
          <p:nvSpPr>
            <p:cNvPr id="789" name="Google Shape;789;p15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0" name="Google Shape;790;p15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1" name="Google Shape;791;p15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Chat websocket ampliado</a:t>
            </a:r>
            <a:endParaRPr sz="4000" b="1" i="0" u="none" strike="noStrike" cap="none">
              <a:solidFill>
                <a:schemeClr val="dk1"/>
              </a:solidFill>
              <a:highlight>
                <a:srgbClr val="EAFF6A"/>
              </a:highlight>
              <a:latin typeface="DM Sans"/>
              <a:ea typeface="DM Sans"/>
              <a:cs typeface="DM Sans"/>
              <a:sym typeface="DM Sans"/>
            </a:endParaRPr>
          </a:p>
        </p:txBody>
      </p:sp>
      <p:sp>
        <p:nvSpPr>
          <p:cNvPr id="792" name="Google Shape;792;p150"/>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10min</a:t>
            </a:r>
            <a:endParaRPr sz="2000" b="1" i="0" u="none" strike="noStrike" cap="none">
              <a:solidFill>
                <a:srgbClr val="83AEFB"/>
              </a:solidFill>
              <a:latin typeface="DM Sans"/>
              <a:ea typeface="DM Sans"/>
              <a:cs typeface="DM Sans"/>
              <a:sym typeface="DM Sans"/>
            </a:endParaRPr>
          </a:p>
        </p:txBody>
      </p:sp>
      <p:sp>
        <p:nvSpPr>
          <p:cNvPr id="793" name="Google Shape;793;p150"/>
          <p:cNvSpPr txBox="1"/>
          <p:nvPr/>
        </p:nvSpPr>
        <p:spPr>
          <a:xfrm>
            <a:off x="987300" y="3123213"/>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Agregando últimas características a nuestro chat con websocket</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pSp>
        <p:nvGrpSpPr>
          <p:cNvPr id="798" name="Google Shape;798;p151"/>
          <p:cNvGrpSpPr/>
          <p:nvPr/>
        </p:nvGrpSpPr>
        <p:grpSpPr>
          <a:xfrm>
            <a:off x="457347" y="468298"/>
            <a:ext cx="431074" cy="431074"/>
            <a:chOff x="974706" y="2467173"/>
            <a:chExt cx="738900" cy="738900"/>
          </a:xfrm>
        </p:grpSpPr>
        <p:sp>
          <p:nvSpPr>
            <p:cNvPr id="799" name="Google Shape;799;p15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0" name="Google Shape;800;p15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01" name="Google Shape;801;p151"/>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Chat websocket ampliado</a:t>
            </a:r>
            <a:endParaRPr sz="4000" b="1" i="0" u="none" strike="noStrike" cap="none">
              <a:solidFill>
                <a:schemeClr val="dk1"/>
              </a:solidFill>
              <a:latin typeface="DM Sans"/>
              <a:ea typeface="DM Sans"/>
              <a:cs typeface="DM Sans"/>
              <a:sym typeface="DM Sans"/>
            </a:endParaRPr>
          </a:p>
        </p:txBody>
      </p:sp>
      <p:pic>
        <p:nvPicPr>
          <p:cNvPr id="802" name="Google Shape;802;p15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03" name="Google Shape;803;p151"/>
          <p:cNvSpPr txBox="1"/>
          <p:nvPr/>
        </p:nvSpPr>
        <p:spPr>
          <a:xfrm>
            <a:off x="559275" y="2281738"/>
            <a:ext cx="49872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Con base en el servidor con chat de websocket que se ha desarrollado. Crear nuevos eventos para que: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Cuando el usuario se autentique correctamente, el servidor le mande los logs de todo el chat.</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Cuando el usuario se autentique correctamente, todos los demás usuarios (menos el que se acaba de registrar) reciban una notificación indicando qué usuario se acaba de conectar. (utiliza Swal toast).</a:t>
            </a:r>
            <a:endParaRPr sz="1350" b="0" i="0" u="none" strike="noStrike" cap="none">
              <a:solidFill>
                <a:srgbClr val="000000"/>
              </a:solidFill>
              <a:latin typeface="DM Sans"/>
              <a:ea typeface="DM Sans"/>
              <a:cs typeface="DM Sans"/>
              <a:sym typeface="DM Sans"/>
            </a:endParaRPr>
          </a:p>
        </p:txBody>
      </p:sp>
      <p:sp>
        <p:nvSpPr>
          <p:cNvPr id="804" name="Google Shape;804;p15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pic>
        <p:nvPicPr>
          <p:cNvPr id="805" name="Google Shape;805;p151"/>
          <p:cNvPicPr preferRelativeResize="0"/>
          <p:nvPr/>
        </p:nvPicPr>
        <p:blipFill rotWithShape="1">
          <a:blip r:embed="rId5">
            <a:alphaModFix/>
          </a:blip>
          <a:srcRect l="8412" r="6094"/>
          <a:stretch/>
        </p:blipFill>
        <p:spPr>
          <a:xfrm>
            <a:off x="5686850" y="2281750"/>
            <a:ext cx="3175725" cy="1133475"/>
          </a:xfrm>
          <a:prstGeom prst="rect">
            <a:avLst/>
          </a:prstGeom>
          <a:noFill/>
          <a:ln>
            <a:noFill/>
          </a:ln>
        </p:spPr>
      </p:pic>
      <p:sp>
        <p:nvSpPr>
          <p:cNvPr id="806" name="Google Shape;806;p151"/>
          <p:cNvSpPr txBox="1"/>
          <p:nvPr/>
        </p:nvSpPr>
        <p:spPr>
          <a:xfrm>
            <a:off x="5638150" y="3343750"/>
            <a:ext cx="358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Apoyo: Así es como se debe ver la estructura genérica de un Toast. </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52"/>
          <p:cNvSpPr txBox="1"/>
          <p:nvPr/>
        </p:nvSpPr>
        <p:spPr>
          <a:xfrm>
            <a:off x="1070100" y="1925250"/>
            <a:ext cx="70038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Proceso de deploy de nuestra aplicación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53"/>
          <p:cNvSpPr txBox="1"/>
          <p:nvPr/>
        </p:nvSpPr>
        <p:spPr>
          <a:xfrm>
            <a:off x="488525" y="952450"/>
            <a:ext cx="7816200" cy="12930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90000"/>
              </a:lnSpc>
              <a:spcBef>
                <a:spcPts val="0"/>
              </a:spcBef>
              <a:spcAft>
                <a:spcPts val="0"/>
              </a:spcAft>
              <a:buClr>
                <a:schemeClr val="dk1"/>
              </a:buClr>
              <a:buSzPts val="4000"/>
              <a:buFont typeface="DM Sans"/>
              <a:buAutoNum type="arabicPeriod"/>
            </a:pPr>
            <a:r>
              <a:rPr lang="es" sz="4000" b="1" i="0" u="none" strike="noStrike" cap="none">
                <a:solidFill>
                  <a:schemeClr val="dk1"/>
                </a:solidFill>
                <a:latin typeface="DM Sans"/>
                <a:ea typeface="DM Sans"/>
                <a:cs typeface="DM Sans"/>
                <a:sym typeface="DM Sans"/>
              </a:rPr>
              <a:t>Subir nuestro código a un repositorio de Github</a:t>
            </a:r>
            <a:endParaRPr sz="4000" b="1" i="0" u="none" strike="noStrike" cap="none">
              <a:solidFill>
                <a:schemeClr val="dk1"/>
              </a:solidFill>
              <a:latin typeface="DM Sans"/>
              <a:ea typeface="DM Sans"/>
              <a:cs typeface="DM Sans"/>
              <a:sym typeface="DM Sans"/>
            </a:endParaRPr>
          </a:p>
        </p:txBody>
      </p:sp>
      <p:sp>
        <p:nvSpPr>
          <p:cNvPr id="817" name="Google Shape;817;p153"/>
          <p:cNvSpPr txBox="1"/>
          <p:nvPr/>
        </p:nvSpPr>
        <p:spPr>
          <a:xfrm>
            <a:off x="417550" y="2423800"/>
            <a:ext cx="4730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Glitch.com, así como cualquier otro sistema decente de deploy, es muy amigable con gestores de repositorios, de manera que la mejor forma de entregar a Glitch.com nuestro proyecto, será si éste ya vive en un repositorio.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El repositorio debe ser público para que Glitch.com pueda acceder a éste.</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Recuerda no subir los node_modules</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rgbClr val="000000"/>
                </a:solidFill>
                <a:latin typeface="DM Sans"/>
                <a:ea typeface="DM Sans"/>
                <a:cs typeface="DM Sans"/>
                <a:sym typeface="DM Sans"/>
              </a:rPr>
              <a:t>Recuerda incluir el script “start” en package.json </a:t>
            </a:r>
            <a:endParaRPr sz="1350" b="0" i="0" u="none" strike="noStrike" cap="none">
              <a:solidFill>
                <a:srgbClr val="000000"/>
              </a:solidFill>
              <a:latin typeface="DM Sans"/>
              <a:ea typeface="DM Sans"/>
              <a:cs typeface="DM Sans"/>
              <a:sym typeface="DM Sans"/>
            </a:endParaRPr>
          </a:p>
        </p:txBody>
      </p:sp>
      <p:grpSp>
        <p:nvGrpSpPr>
          <p:cNvPr id="818" name="Google Shape;818;p153"/>
          <p:cNvGrpSpPr/>
          <p:nvPr/>
        </p:nvGrpSpPr>
        <p:grpSpPr>
          <a:xfrm>
            <a:off x="457343" y="468286"/>
            <a:ext cx="431074" cy="431074"/>
            <a:chOff x="7605951" y="217673"/>
            <a:chExt cx="738900" cy="738900"/>
          </a:xfrm>
        </p:grpSpPr>
        <p:sp>
          <p:nvSpPr>
            <p:cNvPr id="819" name="Google Shape;819;p15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0" name="Google Shape;820;p153"/>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821" name="Google Shape;821;p153"/>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pic>
        <p:nvPicPr>
          <p:cNvPr id="822" name="Google Shape;822;p153"/>
          <p:cNvPicPr preferRelativeResize="0"/>
          <p:nvPr/>
        </p:nvPicPr>
        <p:blipFill rotWithShape="1">
          <a:blip r:embed="rId4">
            <a:alphaModFix/>
          </a:blip>
          <a:srcRect/>
          <a:stretch/>
        </p:blipFill>
        <p:spPr>
          <a:xfrm>
            <a:off x="5210700" y="2678675"/>
            <a:ext cx="3788850" cy="1545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54"/>
          <p:cNvSpPr txBox="1"/>
          <p:nvPr/>
        </p:nvSpPr>
        <p:spPr>
          <a:xfrm>
            <a:off x="3065725" y="1863750"/>
            <a:ext cx="4021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DM Sans"/>
              <a:ea typeface="DM Sans"/>
              <a:cs typeface="DM Sans"/>
              <a:sym typeface="DM Sans"/>
            </a:endParaRPr>
          </a:p>
        </p:txBody>
      </p:sp>
      <p:sp>
        <p:nvSpPr>
          <p:cNvPr id="828" name="Google Shape;828;p154"/>
          <p:cNvSpPr txBox="1"/>
          <p:nvPr/>
        </p:nvSpPr>
        <p:spPr>
          <a:xfrm>
            <a:off x="570925" y="923725"/>
            <a:ext cx="7518900" cy="12375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90000"/>
              </a:lnSpc>
              <a:spcBef>
                <a:spcPts val="0"/>
              </a:spcBef>
              <a:spcAft>
                <a:spcPts val="0"/>
              </a:spcAft>
              <a:buClr>
                <a:schemeClr val="dk1"/>
              </a:buClr>
              <a:buSzPts val="3800"/>
              <a:buFont typeface="DM Sans"/>
              <a:buAutoNum type="arabicPeriod" startAt="2"/>
            </a:pPr>
            <a:r>
              <a:rPr lang="es" sz="3800" b="1" i="0" u="none" strike="noStrike" cap="none">
                <a:solidFill>
                  <a:schemeClr val="dk1"/>
                </a:solidFill>
                <a:latin typeface="DM Sans"/>
                <a:ea typeface="DM Sans"/>
                <a:cs typeface="DM Sans"/>
                <a:sym typeface="DM Sans"/>
              </a:rPr>
              <a:t>Crear una cuenta en Glitch.com</a:t>
            </a:r>
            <a:endParaRPr sz="3800" b="1" i="0" u="none" strike="noStrike" cap="none">
              <a:solidFill>
                <a:schemeClr val="dk1"/>
              </a:solidFill>
              <a:latin typeface="DM Sans"/>
              <a:ea typeface="DM Sans"/>
              <a:cs typeface="DM Sans"/>
              <a:sym typeface="DM Sans"/>
            </a:endParaRPr>
          </a:p>
        </p:txBody>
      </p:sp>
      <p:sp>
        <p:nvSpPr>
          <p:cNvPr id="829" name="Google Shape;829;p154"/>
          <p:cNvSpPr txBox="1"/>
          <p:nvPr/>
        </p:nvSpPr>
        <p:spPr>
          <a:xfrm>
            <a:off x="509000" y="2082100"/>
            <a:ext cx="7311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El proceso es bastante sencillo, una vez que hayamos finalizado el proceso de registro y tengamos lista nuestra cuenta de glitch.com, visualizaremos el siguiente panel:</a:t>
            </a:r>
            <a:endParaRPr sz="1400" b="0" i="0" u="none" strike="noStrike" cap="none">
              <a:solidFill>
                <a:srgbClr val="000000"/>
              </a:solidFill>
              <a:latin typeface="DM Sans"/>
              <a:ea typeface="DM Sans"/>
              <a:cs typeface="DM Sans"/>
              <a:sym typeface="DM Sans"/>
            </a:endParaRPr>
          </a:p>
        </p:txBody>
      </p:sp>
      <p:grpSp>
        <p:nvGrpSpPr>
          <p:cNvPr id="830" name="Google Shape;830;p154"/>
          <p:cNvGrpSpPr/>
          <p:nvPr/>
        </p:nvGrpSpPr>
        <p:grpSpPr>
          <a:xfrm>
            <a:off x="457343" y="468286"/>
            <a:ext cx="431074" cy="431074"/>
            <a:chOff x="7605951" y="217673"/>
            <a:chExt cx="738900" cy="738900"/>
          </a:xfrm>
        </p:grpSpPr>
        <p:sp>
          <p:nvSpPr>
            <p:cNvPr id="831" name="Google Shape;831;p154"/>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2" name="Google Shape;832;p154"/>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833" name="Google Shape;833;p154"/>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pic>
        <p:nvPicPr>
          <p:cNvPr id="834" name="Google Shape;834;p154"/>
          <p:cNvPicPr preferRelativeResize="0"/>
          <p:nvPr/>
        </p:nvPicPr>
        <p:blipFill rotWithShape="1">
          <a:blip r:embed="rId4">
            <a:alphaModFix/>
          </a:blip>
          <a:srcRect/>
          <a:stretch/>
        </p:blipFill>
        <p:spPr>
          <a:xfrm>
            <a:off x="152400" y="3320725"/>
            <a:ext cx="8839202" cy="4855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55"/>
          <p:cNvSpPr txBox="1"/>
          <p:nvPr/>
        </p:nvSpPr>
        <p:spPr>
          <a:xfrm>
            <a:off x="488525" y="952450"/>
            <a:ext cx="5785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3. Crear un nuevo proyecto a partir de Github</a:t>
            </a:r>
            <a:endParaRPr sz="4000" b="1" i="0" u="none" strike="noStrike" cap="none">
              <a:solidFill>
                <a:schemeClr val="dk1"/>
              </a:solidFill>
              <a:latin typeface="DM Sans"/>
              <a:ea typeface="DM Sans"/>
              <a:cs typeface="DM Sans"/>
              <a:sym typeface="DM Sans"/>
            </a:endParaRPr>
          </a:p>
        </p:txBody>
      </p:sp>
      <p:sp>
        <p:nvSpPr>
          <p:cNvPr id="840" name="Google Shape;840;p155"/>
          <p:cNvSpPr txBox="1"/>
          <p:nvPr/>
        </p:nvSpPr>
        <p:spPr>
          <a:xfrm>
            <a:off x="417550" y="2899300"/>
            <a:ext cx="47301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Al dar click en “new project” nos deplegará una lista de plantillas de proyectos. Seleccionaremos el botón de abajo “Import from Github”.</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Posteriormente, colocaremos el link que apunta a nuestro repositorio de Github.</a:t>
            </a:r>
            <a:endParaRPr sz="1350" b="0" i="0" u="none" strike="noStrike" cap="none">
              <a:solidFill>
                <a:srgbClr val="000000"/>
              </a:solidFill>
              <a:latin typeface="DM Sans"/>
              <a:ea typeface="DM Sans"/>
              <a:cs typeface="DM Sans"/>
              <a:sym typeface="DM Sans"/>
            </a:endParaRPr>
          </a:p>
        </p:txBody>
      </p:sp>
      <p:grpSp>
        <p:nvGrpSpPr>
          <p:cNvPr id="841" name="Google Shape;841;p155"/>
          <p:cNvGrpSpPr/>
          <p:nvPr/>
        </p:nvGrpSpPr>
        <p:grpSpPr>
          <a:xfrm>
            <a:off x="457343" y="468286"/>
            <a:ext cx="431074" cy="431074"/>
            <a:chOff x="7605951" y="217673"/>
            <a:chExt cx="738900" cy="738900"/>
          </a:xfrm>
        </p:grpSpPr>
        <p:sp>
          <p:nvSpPr>
            <p:cNvPr id="842" name="Google Shape;842;p15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3" name="Google Shape;843;p155"/>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844" name="Google Shape;844;p155"/>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APROXIMACIÓN AL PROCESO</a:t>
            </a:r>
            <a:endParaRPr sz="1400" b="0" i="0" u="none" strike="noStrike" cap="none">
              <a:solidFill>
                <a:schemeClr val="dk1"/>
              </a:solidFill>
              <a:latin typeface="DM Sans"/>
              <a:ea typeface="DM Sans"/>
              <a:cs typeface="DM Sans"/>
              <a:sym typeface="DM Sans"/>
            </a:endParaRPr>
          </a:p>
        </p:txBody>
      </p:sp>
      <p:pic>
        <p:nvPicPr>
          <p:cNvPr id="845" name="Google Shape;845;p155"/>
          <p:cNvPicPr preferRelativeResize="0"/>
          <p:nvPr/>
        </p:nvPicPr>
        <p:blipFill rotWithShape="1">
          <a:blip r:embed="rId4">
            <a:alphaModFix/>
          </a:blip>
          <a:srcRect/>
          <a:stretch/>
        </p:blipFill>
        <p:spPr>
          <a:xfrm>
            <a:off x="5986781" y="540400"/>
            <a:ext cx="2142393" cy="406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56"/>
          <p:cNvSpPr txBox="1"/>
          <p:nvPr/>
        </p:nvSpPr>
        <p:spPr>
          <a:xfrm>
            <a:off x="705450" y="838200"/>
            <a:ext cx="8046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Glitch.com comenzará a crear el proyecto y ajustarlo</a:t>
            </a:r>
            <a:endParaRPr sz="3000" b="1" i="0" u="none" strike="noStrike" cap="none">
              <a:solidFill>
                <a:schemeClr val="accent6"/>
              </a:solidFill>
              <a:latin typeface="DM Sans"/>
              <a:ea typeface="DM Sans"/>
              <a:cs typeface="DM Sans"/>
              <a:sym typeface="DM Sans"/>
            </a:endParaRPr>
          </a:p>
        </p:txBody>
      </p:sp>
      <p:grpSp>
        <p:nvGrpSpPr>
          <p:cNvPr id="851" name="Google Shape;851;p156"/>
          <p:cNvGrpSpPr/>
          <p:nvPr/>
        </p:nvGrpSpPr>
        <p:grpSpPr>
          <a:xfrm>
            <a:off x="457343" y="468286"/>
            <a:ext cx="431074" cy="431074"/>
            <a:chOff x="7605951" y="217673"/>
            <a:chExt cx="738900" cy="738900"/>
          </a:xfrm>
        </p:grpSpPr>
        <p:sp>
          <p:nvSpPr>
            <p:cNvPr id="852" name="Google Shape;852;p15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3" name="Google Shape;853;p156"/>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854" name="Google Shape;854;p156"/>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pic>
        <p:nvPicPr>
          <p:cNvPr id="855" name="Google Shape;855;p156"/>
          <p:cNvPicPr preferRelativeResize="0"/>
          <p:nvPr/>
        </p:nvPicPr>
        <p:blipFill rotWithShape="1">
          <a:blip r:embed="rId4">
            <a:alphaModFix/>
          </a:blip>
          <a:srcRect/>
          <a:stretch/>
        </p:blipFill>
        <p:spPr>
          <a:xfrm>
            <a:off x="2104813" y="1898100"/>
            <a:ext cx="5247572" cy="2984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157"/>
          <p:cNvPicPr preferRelativeResize="0"/>
          <p:nvPr/>
        </p:nvPicPr>
        <p:blipFill rotWithShape="1">
          <a:blip r:embed="rId3">
            <a:alphaModFix/>
          </a:blip>
          <a:srcRect/>
          <a:stretch/>
        </p:blipFill>
        <p:spPr>
          <a:xfrm>
            <a:off x="2029975" y="1394150"/>
            <a:ext cx="5084050" cy="3407775"/>
          </a:xfrm>
          <a:prstGeom prst="rect">
            <a:avLst/>
          </a:prstGeom>
          <a:noFill/>
          <a:ln>
            <a:noFill/>
          </a:ln>
        </p:spPr>
      </p:pic>
      <p:sp>
        <p:nvSpPr>
          <p:cNvPr id="861" name="Google Shape;861;p157"/>
          <p:cNvSpPr txBox="1"/>
          <p:nvPr/>
        </p:nvSpPr>
        <p:spPr>
          <a:xfrm>
            <a:off x="464825" y="183400"/>
            <a:ext cx="83670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DM Sans"/>
                <a:ea typeface="DM Sans"/>
                <a:cs typeface="DM Sans"/>
                <a:sym typeface="DM Sans"/>
              </a:rPr>
              <a:t>Revisa que el status esté bien, en caso contrario, revisar los LOGS</a:t>
            </a:r>
            <a:endParaRPr sz="3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8"/>
          <p:cNvSpPr/>
          <p:nvPr/>
        </p:nvSpPr>
        <p:spPr>
          <a:xfrm>
            <a:off x="647400" y="1871475"/>
            <a:ext cx="7849200" cy="2727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58"/>
          <p:cNvSpPr txBox="1"/>
          <p:nvPr/>
        </p:nvSpPr>
        <p:spPr>
          <a:xfrm>
            <a:off x="913050" y="907163"/>
            <a:ext cx="7462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Tal vez hubo un error…</a:t>
            </a:r>
            <a:endParaRPr sz="3000" b="1" i="0" u="none" strike="noStrike" cap="none">
              <a:solidFill>
                <a:schemeClr val="lt1"/>
              </a:solidFill>
              <a:latin typeface="DM Sans"/>
              <a:ea typeface="DM Sans"/>
              <a:cs typeface="DM Sans"/>
              <a:sym typeface="DM Sans"/>
            </a:endParaRPr>
          </a:p>
        </p:txBody>
      </p:sp>
      <p:sp>
        <p:nvSpPr>
          <p:cNvPr id="868" name="Google Shape;868;p158"/>
          <p:cNvSpPr txBox="1"/>
          <p:nvPr/>
        </p:nvSpPr>
        <p:spPr>
          <a:xfrm>
            <a:off x="4900375" y="2176850"/>
            <a:ext cx="3355500" cy="11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00" b="0" i="0" u="none" strike="noStrike" cap="none">
                <a:solidFill>
                  <a:srgbClr val="121212"/>
                </a:solidFill>
                <a:latin typeface="DM Sans"/>
                <a:ea typeface="DM Sans"/>
                <a:cs typeface="DM Sans"/>
                <a:sym typeface="DM Sans"/>
              </a:rPr>
              <a:t>Si los logs te marcan un error, es porque seguramente el core de nodejs no es correcto, prueba cambiando desde el package.json la versión del engine de nodejs a 14.x o 15.x</a:t>
            </a:r>
            <a:endParaRPr sz="1100" b="0" i="0" u="none" strike="noStrike" cap="none">
              <a:solidFill>
                <a:srgbClr val="121212"/>
              </a:solidFill>
              <a:latin typeface="DM Sans"/>
              <a:ea typeface="DM Sans"/>
              <a:cs typeface="DM Sans"/>
              <a:sym typeface="DM Sans"/>
            </a:endParaRPr>
          </a:p>
        </p:txBody>
      </p:sp>
      <p:grpSp>
        <p:nvGrpSpPr>
          <p:cNvPr id="869" name="Google Shape;869;p158"/>
          <p:cNvGrpSpPr/>
          <p:nvPr/>
        </p:nvGrpSpPr>
        <p:grpSpPr>
          <a:xfrm>
            <a:off x="369868" y="410761"/>
            <a:ext cx="431074" cy="431074"/>
            <a:chOff x="7605951" y="217673"/>
            <a:chExt cx="738900" cy="738900"/>
          </a:xfrm>
        </p:grpSpPr>
        <p:sp>
          <p:nvSpPr>
            <p:cNvPr id="870" name="Google Shape;870;p158"/>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1" name="Google Shape;871;p158"/>
            <p:cNvPicPr preferRelativeResize="0"/>
            <p:nvPr/>
          </p:nvPicPr>
          <p:blipFill rotWithShape="1">
            <a:blip r:embed="rId3">
              <a:alphaModFix/>
            </a:blip>
            <a:srcRect/>
            <a:stretch/>
          </p:blipFill>
          <p:spPr>
            <a:xfrm>
              <a:off x="7749075" y="360800"/>
              <a:ext cx="452650" cy="452650"/>
            </a:xfrm>
            <a:prstGeom prst="rect">
              <a:avLst/>
            </a:prstGeom>
            <a:noFill/>
            <a:ln>
              <a:noFill/>
            </a:ln>
          </p:spPr>
        </p:pic>
      </p:grpSp>
      <p:sp>
        <p:nvSpPr>
          <p:cNvPr id="872" name="Google Shape;872;p158"/>
          <p:cNvSpPr txBox="1"/>
          <p:nvPr/>
        </p:nvSpPr>
        <p:spPr>
          <a:xfrm>
            <a:off x="867900" y="410738"/>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pic>
        <p:nvPicPr>
          <p:cNvPr id="873" name="Google Shape;873;p158"/>
          <p:cNvPicPr preferRelativeResize="0"/>
          <p:nvPr/>
        </p:nvPicPr>
        <p:blipFill rotWithShape="1">
          <a:blip r:embed="rId4">
            <a:alphaModFix/>
          </a:blip>
          <a:srcRect l="32962"/>
          <a:stretch/>
        </p:blipFill>
        <p:spPr>
          <a:xfrm>
            <a:off x="992612" y="2222825"/>
            <a:ext cx="3454675" cy="207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00"/>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25" name="Google Shape;325;p100"/>
          <p:cNvPicPr preferRelativeResize="0"/>
          <p:nvPr/>
        </p:nvPicPr>
        <p:blipFill rotWithShape="1">
          <a:blip r:embed="rId3">
            <a:alphaModFix/>
          </a:blip>
          <a:srcRect/>
          <a:stretch/>
        </p:blipFill>
        <p:spPr>
          <a:xfrm>
            <a:off x="2172738" y="1720238"/>
            <a:ext cx="196975" cy="196975"/>
          </a:xfrm>
          <a:prstGeom prst="rect">
            <a:avLst/>
          </a:prstGeom>
          <a:noFill/>
          <a:ln>
            <a:noFill/>
          </a:ln>
        </p:spPr>
      </p:pic>
      <p:sp>
        <p:nvSpPr>
          <p:cNvPr id="326" name="Google Shape;326;p100"/>
          <p:cNvSpPr txBox="1"/>
          <p:nvPr/>
        </p:nvSpPr>
        <p:spPr>
          <a:xfrm>
            <a:off x="2526075" y="1618625"/>
            <a:ext cx="445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Desarrollar una aplicación chat con websockets </a:t>
            </a:r>
            <a:endParaRPr sz="1400" b="0" i="0" u="none" strike="noStrike" cap="none">
              <a:solidFill>
                <a:schemeClr val="lt1"/>
              </a:solidFill>
              <a:latin typeface="DM Sans"/>
              <a:ea typeface="DM Sans"/>
              <a:cs typeface="DM Sans"/>
              <a:sym typeface="DM Sans"/>
            </a:endParaRPr>
          </a:p>
        </p:txBody>
      </p:sp>
      <p:pic>
        <p:nvPicPr>
          <p:cNvPr id="327" name="Google Shape;327;p100"/>
          <p:cNvPicPr preferRelativeResize="0"/>
          <p:nvPr/>
        </p:nvPicPr>
        <p:blipFill rotWithShape="1">
          <a:blip r:embed="rId3">
            <a:alphaModFix/>
          </a:blip>
          <a:srcRect/>
          <a:stretch/>
        </p:blipFill>
        <p:spPr>
          <a:xfrm>
            <a:off x="2173338" y="3036100"/>
            <a:ext cx="196975" cy="196975"/>
          </a:xfrm>
          <a:prstGeom prst="rect">
            <a:avLst/>
          </a:prstGeom>
          <a:noFill/>
          <a:ln>
            <a:noFill/>
          </a:ln>
        </p:spPr>
      </p:pic>
      <p:cxnSp>
        <p:nvCxnSpPr>
          <p:cNvPr id="328" name="Google Shape;328;p100"/>
          <p:cNvCxnSpPr>
            <a:stCxn id="325" idx="2"/>
            <a:endCxn id="327" idx="0"/>
          </p:cNvCxnSpPr>
          <p:nvPr/>
        </p:nvCxnSpPr>
        <p:spPr>
          <a:xfrm rot="-5400000" flipH="1">
            <a:off x="1712026" y="2476413"/>
            <a:ext cx="1119000" cy="600"/>
          </a:xfrm>
          <a:prstGeom prst="bentConnector3">
            <a:avLst>
              <a:gd name="adj1" fmla="val 49995"/>
            </a:avLst>
          </a:prstGeom>
          <a:noFill/>
          <a:ln w="9525" cap="flat" cmpd="sng">
            <a:solidFill>
              <a:srgbClr val="EAFF6A"/>
            </a:solidFill>
            <a:prstDash val="solid"/>
            <a:round/>
            <a:headEnd type="none" w="sm" len="sm"/>
            <a:tailEnd type="none" w="sm" len="sm"/>
          </a:ln>
        </p:spPr>
      </p:cxnSp>
      <p:sp>
        <p:nvSpPr>
          <p:cNvPr id="329" name="Google Shape;329;p100"/>
          <p:cNvSpPr txBox="1"/>
          <p:nvPr/>
        </p:nvSpPr>
        <p:spPr>
          <a:xfrm>
            <a:off x="2491725" y="2826788"/>
            <a:ext cx="3588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Hacer Deploy de nuestra primera aplicación utilizando Glitch.com</a:t>
            </a:r>
            <a:endParaRPr sz="1400" b="0" i="0" u="none" strike="noStrike" cap="none">
              <a:solidFill>
                <a:schemeClr val="lt1"/>
              </a:solidFill>
              <a:latin typeface="DM Sans"/>
              <a:ea typeface="DM Sans"/>
              <a:cs typeface="DM Sans"/>
              <a:sym typeface="DM Sans"/>
            </a:endParaRPr>
          </a:p>
        </p:txBody>
      </p:sp>
      <p:pic>
        <p:nvPicPr>
          <p:cNvPr id="330" name="Google Shape;330;p100"/>
          <p:cNvPicPr preferRelativeResize="0"/>
          <p:nvPr/>
        </p:nvPicPr>
        <p:blipFill rotWithShape="1">
          <a:blip r:embed="rId3">
            <a:alphaModFix/>
          </a:blip>
          <a:srcRect/>
          <a:stretch/>
        </p:blipFill>
        <p:spPr>
          <a:xfrm>
            <a:off x="2172738" y="2378163"/>
            <a:ext cx="196975" cy="196975"/>
          </a:xfrm>
          <a:prstGeom prst="rect">
            <a:avLst/>
          </a:prstGeom>
          <a:noFill/>
          <a:ln>
            <a:noFill/>
          </a:ln>
        </p:spPr>
      </p:pic>
      <p:sp>
        <p:nvSpPr>
          <p:cNvPr id="331" name="Google Shape;331;p100"/>
          <p:cNvSpPr txBox="1"/>
          <p:nvPr/>
        </p:nvSpPr>
        <p:spPr>
          <a:xfrm>
            <a:off x="2526075" y="2222713"/>
            <a:ext cx="4459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Comprender el uso de Sweetalert como sistema de autenticación intermedio. </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59"/>
          <p:cNvSpPr/>
          <p:nvPr/>
        </p:nvSpPr>
        <p:spPr>
          <a:xfrm>
            <a:off x="647400" y="1794875"/>
            <a:ext cx="7849200" cy="2831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59"/>
          <p:cNvSpPr txBox="1"/>
          <p:nvPr/>
        </p:nvSpPr>
        <p:spPr>
          <a:xfrm>
            <a:off x="705450" y="685800"/>
            <a:ext cx="77331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chemeClr val="lt1"/>
                </a:solidFill>
                <a:latin typeface="DM Sans"/>
                <a:ea typeface="DM Sans"/>
                <a:cs typeface="DM Sans"/>
                <a:sym typeface="DM Sans"/>
              </a:rPr>
              <a:t>Finalmente, compartimos el link a quien queramos</a:t>
            </a:r>
            <a:endParaRPr sz="3500" b="1" i="0" u="none" strike="noStrike" cap="none">
              <a:solidFill>
                <a:schemeClr val="lt1"/>
              </a:solidFill>
              <a:latin typeface="DM Sans"/>
              <a:ea typeface="DM Sans"/>
              <a:cs typeface="DM Sans"/>
              <a:sym typeface="DM Sans"/>
            </a:endParaRPr>
          </a:p>
        </p:txBody>
      </p:sp>
      <p:sp>
        <p:nvSpPr>
          <p:cNvPr id="880" name="Google Shape;880;p159"/>
          <p:cNvSpPr txBox="1"/>
          <p:nvPr/>
        </p:nvSpPr>
        <p:spPr>
          <a:xfrm>
            <a:off x="813600" y="1874950"/>
            <a:ext cx="75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Una vez que está andando el proyecto en Glitch.com, daremos click en el botón “</a:t>
            </a:r>
            <a:r>
              <a:rPr lang="es" sz="1400" b="1" i="0" u="none" strike="noStrike" cap="none">
                <a:solidFill>
                  <a:srgbClr val="000000"/>
                </a:solidFill>
                <a:latin typeface="DM Sans"/>
                <a:ea typeface="DM Sans"/>
                <a:cs typeface="DM Sans"/>
                <a:sym typeface="DM Sans"/>
              </a:rPr>
              <a:t>Share</a:t>
            </a:r>
            <a:r>
              <a:rPr lang="es" sz="1400" b="0" i="0" u="none" strike="noStrike" cap="none">
                <a:solidFill>
                  <a:srgbClr val="000000"/>
                </a:solidFill>
                <a:latin typeface="DM Sans"/>
                <a:ea typeface="DM Sans"/>
                <a:cs typeface="DM Sans"/>
                <a:sym typeface="DM Sans"/>
              </a:rPr>
              <a:t>”.</a:t>
            </a:r>
            <a:endParaRPr sz="1400" b="0" i="0" u="none" strike="noStrike" cap="none">
              <a:solidFill>
                <a:srgbClr val="000000"/>
              </a:solidFill>
              <a:latin typeface="DM Sans"/>
              <a:ea typeface="DM Sans"/>
              <a:cs typeface="DM Sans"/>
              <a:sym typeface="DM Sans"/>
            </a:endParaRPr>
          </a:p>
        </p:txBody>
      </p:sp>
      <p:pic>
        <p:nvPicPr>
          <p:cNvPr id="881" name="Google Shape;881;p159"/>
          <p:cNvPicPr preferRelativeResize="0"/>
          <p:nvPr/>
        </p:nvPicPr>
        <p:blipFill rotWithShape="1">
          <a:blip r:embed="rId3">
            <a:alphaModFix/>
          </a:blip>
          <a:srcRect/>
          <a:stretch/>
        </p:blipFill>
        <p:spPr>
          <a:xfrm>
            <a:off x="893213" y="3568813"/>
            <a:ext cx="5553075" cy="904875"/>
          </a:xfrm>
          <a:prstGeom prst="rect">
            <a:avLst/>
          </a:prstGeom>
          <a:noFill/>
          <a:ln>
            <a:noFill/>
          </a:ln>
        </p:spPr>
      </p:pic>
      <p:pic>
        <p:nvPicPr>
          <p:cNvPr id="882" name="Google Shape;882;p159"/>
          <p:cNvPicPr preferRelativeResize="0"/>
          <p:nvPr/>
        </p:nvPicPr>
        <p:blipFill rotWithShape="1">
          <a:blip r:embed="rId4">
            <a:alphaModFix/>
          </a:blip>
          <a:srcRect/>
          <a:stretch/>
        </p:blipFill>
        <p:spPr>
          <a:xfrm>
            <a:off x="893222" y="2275150"/>
            <a:ext cx="7048208" cy="400200"/>
          </a:xfrm>
          <a:prstGeom prst="rect">
            <a:avLst/>
          </a:prstGeom>
          <a:noFill/>
          <a:ln>
            <a:noFill/>
          </a:ln>
        </p:spPr>
      </p:pic>
      <p:sp>
        <p:nvSpPr>
          <p:cNvPr id="883" name="Google Shape;883;p159"/>
          <p:cNvSpPr txBox="1"/>
          <p:nvPr/>
        </p:nvSpPr>
        <p:spPr>
          <a:xfrm>
            <a:off x="893225" y="2647950"/>
            <a:ext cx="75168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DM Sans"/>
                <a:ea typeface="DM Sans"/>
                <a:cs typeface="DM Sans"/>
                <a:sym typeface="DM Sans"/>
              </a:rPr>
              <a:t>Este nos desplegará una lista de información, dentro de la cual los </a:t>
            </a:r>
            <a:r>
              <a:rPr lang="es" sz="1400" b="1" i="0" u="none" strike="noStrike" cap="none">
                <a:solidFill>
                  <a:srgbClr val="000000"/>
                </a:solidFill>
                <a:latin typeface="DM Sans"/>
                <a:ea typeface="DM Sans"/>
                <a:cs typeface="DM Sans"/>
                <a:sym typeface="DM Sans"/>
              </a:rPr>
              <a:t>project links</a:t>
            </a:r>
            <a:r>
              <a:rPr lang="es" sz="1400" b="0" i="0" u="none" strike="noStrike" cap="none">
                <a:solidFill>
                  <a:srgbClr val="000000"/>
                </a:solidFill>
                <a:latin typeface="DM Sans"/>
                <a:ea typeface="DM Sans"/>
                <a:cs typeface="DM Sans"/>
                <a:sym typeface="DM Sans"/>
              </a:rPr>
              <a:t> contienen lo que nos interesa: la opción </a:t>
            </a:r>
            <a:r>
              <a:rPr lang="es" sz="1400" b="1" i="0" u="none" strike="noStrike" cap="none">
                <a:solidFill>
                  <a:srgbClr val="000000"/>
                </a:solidFill>
                <a:latin typeface="DM Sans"/>
                <a:ea typeface="DM Sans"/>
                <a:cs typeface="DM Sans"/>
                <a:sym typeface="DM Sans"/>
              </a:rPr>
              <a:t>Live site</a:t>
            </a:r>
            <a:r>
              <a:rPr lang="es" sz="1400" b="0" i="0" u="none" strike="noStrike" cap="none">
                <a:solidFill>
                  <a:srgbClr val="000000"/>
                </a:solidFill>
                <a:latin typeface="DM Sans"/>
                <a:ea typeface="DM Sans"/>
                <a:cs typeface="DM Sans"/>
                <a:sym typeface="DM Sans"/>
              </a:rPr>
              <a:t> es el link que hará que cualquier persona a  la que pases el link, pueda acceder al chat grupal.</a:t>
            </a:r>
            <a:endParaRPr sz="1400" b="0" i="0" u="none" strike="noStrike" cap="none">
              <a:solidFill>
                <a:srgbClr val="000000"/>
              </a:solidFill>
              <a:latin typeface="DM Sans"/>
              <a:ea typeface="DM Sans"/>
              <a:cs typeface="DM Sans"/>
              <a:sym typeface="DM Sans"/>
            </a:endParaRPr>
          </a:p>
        </p:txBody>
      </p:sp>
      <p:grpSp>
        <p:nvGrpSpPr>
          <p:cNvPr id="884" name="Google Shape;884;p159"/>
          <p:cNvGrpSpPr/>
          <p:nvPr/>
        </p:nvGrpSpPr>
        <p:grpSpPr>
          <a:xfrm>
            <a:off x="369868" y="410761"/>
            <a:ext cx="431074" cy="431074"/>
            <a:chOff x="7605951" y="217673"/>
            <a:chExt cx="738900" cy="738900"/>
          </a:xfrm>
        </p:grpSpPr>
        <p:sp>
          <p:nvSpPr>
            <p:cNvPr id="885" name="Google Shape;885;p159"/>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6" name="Google Shape;886;p159"/>
            <p:cNvPicPr preferRelativeResize="0"/>
            <p:nvPr/>
          </p:nvPicPr>
          <p:blipFill rotWithShape="1">
            <a:blip r:embed="rId5">
              <a:alphaModFix/>
            </a:blip>
            <a:srcRect/>
            <a:stretch/>
          </p:blipFill>
          <p:spPr>
            <a:xfrm>
              <a:off x="7749075" y="360800"/>
              <a:ext cx="452650" cy="452650"/>
            </a:xfrm>
            <a:prstGeom prst="rect">
              <a:avLst/>
            </a:prstGeom>
            <a:noFill/>
            <a:ln>
              <a:noFill/>
            </a:ln>
          </p:spPr>
        </p:pic>
      </p:grpSp>
      <p:sp>
        <p:nvSpPr>
          <p:cNvPr id="887" name="Google Shape;887;p159"/>
          <p:cNvSpPr txBox="1"/>
          <p:nvPr/>
        </p:nvSpPr>
        <p:spPr>
          <a:xfrm>
            <a:off x="867900" y="410738"/>
            <a:ext cx="3704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APROXIMACIÓN AL PROCESO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61"/>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p162"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01"/>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37" name="Google Shape;337;p101"/>
          <p:cNvPicPr preferRelativeResize="0"/>
          <p:nvPr/>
        </p:nvPicPr>
        <p:blipFill rotWithShape="1">
          <a:blip r:embed="rId3">
            <a:alphaModFix/>
          </a:blip>
          <a:srcRect/>
          <a:stretch/>
        </p:blipFill>
        <p:spPr>
          <a:xfrm>
            <a:off x="2172738" y="1720238"/>
            <a:ext cx="196975" cy="196975"/>
          </a:xfrm>
          <a:prstGeom prst="rect">
            <a:avLst/>
          </a:prstGeom>
          <a:noFill/>
          <a:ln>
            <a:noFill/>
          </a:ln>
        </p:spPr>
      </p:pic>
      <p:sp>
        <p:nvSpPr>
          <p:cNvPr id="338" name="Google Shape;338;p101"/>
          <p:cNvSpPr txBox="1"/>
          <p:nvPr/>
        </p:nvSpPr>
        <p:spPr>
          <a:xfrm>
            <a:off x="2526075" y="1618625"/>
            <a:ext cx="445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Desarrollar una aplicación chat con websockets </a:t>
            </a:r>
            <a:endParaRPr sz="1400" b="0" i="0" u="none" strike="noStrike" cap="none">
              <a:solidFill>
                <a:schemeClr val="lt1"/>
              </a:solidFill>
              <a:latin typeface="DM Sans"/>
              <a:ea typeface="DM Sans"/>
              <a:cs typeface="DM Sans"/>
              <a:sym typeface="DM Sans"/>
            </a:endParaRPr>
          </a:p>
        </p:txBody>
      </p:sp>
      <p:pic>
        <p:nvPicPr>
          <p:cNvPr id="339" name="Google Shape;339;p101"/>
          <p:cNvPicPr preferRelativeResize="0"/>
          <p:nvPr/>
        </p:nvPicPr>
        <p:blipFill rotWithShape="1">
          <a:blip r:embed="rId3">
            <a:alphaModFix/>
          </a:blip>
          <a:srcRect/>
          <a:stretch/>
        </p:blipFill>
        <p:spPr>
          <a:xfrm>
            <a:off x="2173338" y="3036100"/>
            <a:ext cx="196975" cy="196975"/>
          </a:xfrm>
          <a:prstGeom prst="rect">
            <a:avLst/>
          </a:prstGeom>
          <a:noFill/>
          <a:ln>
            <a:noFill/>
          </a:ln>
        </p:spPr>
      </p:pic>
      <p:cxnSp>
        <p:nvCxnSpPr>
          <p:cNvPr id="340" name="Google Shape;340;p101"/>
          <p:cNvCxnSpPr>
            <a:stCxn id="337" idx="2"/>
            <a:endCxn id="339" idx="0"/>
          </p:cNvCxnSpPr>
          <p:nvPr/>
        </p:nvCxnSpPr>
        <p:spPr>
          <a:xfrm rot="-5400000" flipH="1">
            <a:off x="1712026" y="2476413"/>
            <a:ext cx="1119000" cy="600"/>
          </a:xfrm>
          <a:prstGeom prst="bentConnector3">
            <a:avLst>
              <a:gd name="adj1" fmla="val 49995"/>
            </a:avLst>
          </a:prstGeom>
          <a:noFill/>
          <a:ln w="9525" cap="flat" cmpd="sng">
            <a:solidFill>
              <a:srgbClr val="EAFF6A"/>
            </a:solidFill>
            <a:prstDash val="solid"/>
            <a:round/>
            <a:headEnd type="none" w="sm" len="sm"/>
            <a:tailEnd type="none" w="sm" len="sm"/>
          </a:ln>
        </p:spPr>
      </p:cxnSp>
      <p:sp>
        <p:nvSpPr>
          <p:cNvPr id="341" name="Google Shape;341;p101"/>
          <p:cNvSpPr txBox="1"/>
          <p:nvPr/>
        </p:nvSpPr>
        <p:spPr>
          <a:xfrm>
            <a:off x="2491725" y="2826788"/>
            <a:ext cx="3588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Hacer Deploy de nuestra primera aplicación utilizando Glitch.com</a:t>
            </a:r>
            <a:endParaRPr sz="1400" b="0" i="0" u="none" strike="noStrike" cap="none">
              <a:solidFill>
                <a:schemeClr val="lt1"/>
              </a:solidFill>
              <a:latin typeface="DM Sans"/>
              <a:ea typeface="DM Sans"/>
              <a:cs typeface="DM Sans"/>
              <a:sym typeface="DM Sans"/>
            </a:endParaRPr>
          </a:p>
        </p:txBody>
      </p:sp>
      <p:pic>
        <p:nvPicPr>
          <p:cNvPr id="342" name="Google Shape;342;p101"/>
          <p:cNvPicPr preferRelativeResize="0"/>
          <p:nvPr/>
        </p:nvPicPr>
        <p:blipFill rotWithShape="1">
          <a:blip r:embed="rId3">
            <a:alphaModFix/>
          </a:blip>
          <a:srcRect/>
          <a:stretch/>
        </p:blipFill>
        <p:spPr>
          <a:xfrm>
            <a:off x="2172738" y="2378163"/>
            <a:ext cx="196975" cy="196975"/>
          </a:xfrm>
          <a:prstGeom prst="rect">
            <a:avLst/>
          </a:prstGeom>
          <a:noFill/>
          <a:ln>
            <a:noFill/>
          </a:ln>
        </p:spPr>
      </p:pic>
      <p:sp>
        <p:nvSpPr>
          <p:cNvPr id="343" name="Google Shape;343;p101"/>
          <p:cNvSpPr txBox="1"/>
          <p:nvPr/>
        </p:nvSpPr>
        <p:spPr>
          <a:xfrm>
            <a:off x="2526075" y="2222713"/>
            <a:ext cx="4459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DM Sans"/>
                <a:ea typeface="DM Sans"/>
                <a:cs typeface="DM Sans"/>
                <a:sym typeface="DM Sans"/>
              </a:rPr>
              <a:t>Comprender el uso de Sweetalert como sistema de autenticación intermedio. </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02"/>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N°9 </a:t>
            </a:r>
            <a:endParaRPr sz="1400" b="0" i="0" u="none" strike="noStrike" cap="none">
              <a:solidFill>
                <a:srgbClr val="000000"/>
              </a:solidFill>
              <a:latin typeface="DM Sans"/>
              <a:ea typeface="DM Sans"/>
              <a:cs typeface="DM Sans"/>
              <a:sym typeface="DM Sans"/>
            </a:endParaRPr>
          </a:p>
        </p:txBody>
      </p:sp>
      <p:sp>
        <p:nvSpPr>
          <p:cNvPr id="349" name="Google Shape;349;p102"/>
          <p:cNvSpPr txBox="1"/>
          <p:nvPr/>
        </p:nvSpPr>
        <p:spPr>
          <a:xfrm>
            <a:off x="5014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350" name="Google Shape;350;p102"/>
          <p:cNvSpPr txBox="1"/>
          <p:nvPr/>
        </p:nvSpPr>
        <p:spPr>
          <a:xfrm>
            <a:off x="465275" y="1561175"/>
            <a:ext cx="3834600" cy="3021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Plantilla</a:t>
            </a:r>
            <a:r>
              <a:rPr lang="es" sz="1350" b="1" i="0" u="none" strike="noStrike" cap="none">
                <a:solidFill>
                  <a:schemeClr val="dk1"/>
                </a:solidFill>
                <a:latin typeface="DM Sans"/>
                <a:ea typeface="DM Sans"/>
                <a:cs typeface="DM Sans"/>
                <a:sym typeface="DM Sans"/>
              </a:rPr>
              <a:t>: </a:t>
            </a:r>
            <a:r>
              <a:rPr lang="es" sz="1350" b="0" i="0" u="none" strike="noStrike" cap="none">
                <a:solidFill>
                  <a:schemeClr val="dk1"/>
                </a:solidFill>
                <a:latin typeface="DM Sans"/>
                <a:ea typeface="DM Sans"/>
                <a:cs typeface="DM Sans"/>
                <a:sym typeface="DM Sans"/>
              </a:rPr>
              <a:t>Documento HTML con marcas reemplazables para poder ser reemplazadas por un motor de plantillas.</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Motor de plantilla </a:t>
            </a:r>
            <a:r>
              <a:rPr lang="es" sz="1350" b="1" i="0" u="none" strike="noStrike" cap="none">
                <a:solidFill>
                  <a:schemeClr val="dk1"/>
                </a:solidFill>
                <a:latin typeface="DM Sans"/>
                <a:ea typeface="DM Sans"/>
                <a:cs typeface="DM Sans"/>
                <a:sym typeface="DM Sans"/>
              </a:rPr>
              <a:t>:</a:t>
            </a:r>
            <a:r>
              <a:rPr lang="es" sz="1350" b="0" i="0" u="none" strike="noStrike" cap="none">
                <a:solidFill>
                  <a:schemeClr val="dk1"/>
                </a:solidFill>
                <a:latin typeface="DM Sans"/>
                <a:ea typeface="DM Sans"/>
                <a:cs typeface="DM Sans"/>
                <a:sym typeface="DM Sans"/>
              </a:rPr>
              <a:t> Librería desarrollada para tomar un HTML y reemplazar datos en éste para generar un efecto de dinamismo en la página.</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Página estática</a:t>
            </a:r>
            <a:r>
              <a:rPr lang="es" sz="1350" b="1" i="0" u="none" strike="noStrike" cap="none">
                <a:solidFill>
                  <a:schemeClr val="dk1"/>
                </a:solidFill>
                <a:latin typeface="DM Sans"/>
                <a:ea typeface="DM Sans"/>
                <a:cs typeface="DM Sans"/>
                <a:sym typeface="DM Sans"/>
              </a:rPr>
              <a:t>:</a:t>
            </a:r>
            <a:r>
              <a:rPr lang="es" sz="1350" b="0" i="0" u="none" strike="noStrike" cap="none">
                <a:solidFill>
                  <a:schemeClr val="dk1"/>
                </a:solidFill>
                <a:latin typeface="DM Sans"/>
                <a:ea typeface="DM Sans"/>
                <a:cs typeface="DM Sans"/>
                <a:sym typeface="DM Sans"/>
              </a:rPr>
              <a:t> Página que no requiere cambio de elementos ni interacción compleja con el usuario. </a:t>
            </a:r>
            <a:endParaRPr sz="1350" b="0" i="0" u="none" strike="noStrike" cap="none">
              <a:solidFill>
                <a:schemeClr val="dk1"/>
              </a:solidFill>
              <a:latin typeface="DM Sans"/>
              <a:ea typeface="DM Sans"/>
              <a:cs typeface="DM Sans"/>
              <a:sym typeface="DM Sans"/>
            </a:endParaRPr>
          </a:p>
        </p:txBody>
      </p:sp>
      <p:sp>
        <p:nvSpPr>
          <p:cNvPr id="351" name="Google Shape;351;p102"/>
          <p:cNvSpPr txBox="1"/>
          <p:nvPr/>
        </p:nvSpPr>
        <p:spPr>
          <a:xfrm>
            <a:off x="4407775" y="1561175"/>
            <a:ext cx="3834600" cy="25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Handlebars</a:t>
            </a:r>
            <a:r>
              <a:rPr lang="es" sz="1350" b="1" i="0" u="none" strike="noStrike" cap="none">
                <a:solidFill>
                  <a:schemeClr val="dk1"/>
                </a:solidFill>
                <a:latin typeface="DM Sans"/>
                <a:ea typeface="DM Sans"/>
                <a:cs typeface="DM Sans"/>
                <a:sym typeface="DM Sans"/>
              </a:rPr>
              <a:t>: </a:t>
            </a:r>
            <a:r>
              <a:rPr lang="es" sz="1350" b="0" i="0" u="none" strike="noStrike" cap="none">
                <a:solidFill>
                  <a:schemeClr val="dk1"/>
                </a:solidFill>
                <a:latin typeface="DM Sans"/>
                <a:ea typeface="DM Sans"/>
                <a:cs typeface="DM Sans"/>
                <a:sym typeface="DM Sans"/>
              </a:rPr>
              <a:t>Motor de plantillas basado en la marca {{}}</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Layout</a:t>
            </a:r>
            <a:r>
              <a:rPr lang="es" sz="1350" b="1" i="0" u="none" strike="noStrike" cap="none">
                <a:solidFill>
                  <a:schemeClr val="dk1"/>
                </a:solidFill>
                <a:latin typeface="DM Sans"/>
                <a:ea typeface="DM Sans"/>
                <a:cs typeface="DM Sans"/>
                <a:sym typeface="DM Sans"/>
              </a:rPr>
              <a:t>:</a:t>
            </a:r>
            <a:r>
              <a:rPr lang="es" sz="1350" b="0" i="0" u="none" strike="noStrike" cap="none">
                <a:solidFill>
                  <a:schemeClr val="dk1"/>
                </a:solidFill>
                <a:latin typeface="DM Sans"/>
                <a:ea typeface="DM Sans"/>
                <a:cs typeface="DM Sans"/>
                <a:sym typeface="DM Sans"/>
              </a:rPr>
              <a:t> Marco de disposición que requiere handlebars para poder encapsular en un solo cuerpo HTML todas las vistas de diferentes plantillas</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i="0" u="none" strike="noStrike" cap="none">
                <a:solidFill>
                  <a:schemeClr val="dk1"/>
                </a:solidFill>
                <a:highlight>
                  <a:srgbClr val="EAFF6A"/>
                </a:highlight>
                <a:latin typeface="DM Sans"/>
                <a:ea typeface="DM Sans"/>
                <a:cs typeface="DM Sans"/>
                <a:sym typeface="DM Sans"/>
              </a:rPr>
              <a:t>express-handlebars:  </a:t>
            </a:r>
            <a:r>
              <a:rPr lang="es" sz="1350" b="1" i="0" u="none" strike="noStrike" cap="none">
                <a:solidFill>
                  <a:schemeClr val="dk1"/>
                </a:solidFill>
                <a:highlight>
                  <a:schemeClr val="lt1"/>
                </a:highlight>
                <a:latin typeface="DM Sans"/>
                <a:ea typeface="DM Sans"/>
                <a:cs typeface="DM Sans"/>
                <a:sym typeface="DM Sans"/>
              </a:rPr>
              <a:t> </a:t>
            </a:r>
            <a:r>
              <a:rPr lang="es" sz="1350" b="0" i="0" u="none" strike="noStrike" cap="none">
                <a:solidFill>
                  <a:schemeClr val="dk1"/>
                </a:solidFill>
                <a:highlight>
                  <a:schemeClr val="lt1"/>
                </a:highlight>
                <a:latin typeface="DM Sans"/>
                <a:ea typeface="DM Sans"/>
                <a:cs typeface="DM Sans"/>
                <a:sym typeface="DM Sans"/>
              </a:rPr>
              <a:t>paquete o módulo de npm para conectar handlebars con express</a:t>
            </a:r>
            <a:endParaRPr sz="1350" b="0"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103"/>
          <p:cNvGrpSpPr/>
          <p:nvPr/>
        </p:nvGrpSpPr>
        <p:grpSpPr>
          <a:xfrm>
            <a:off x="473371" y="619433"/>
            <a:ext cx="738905" cy="738905"/>
            <a:chOff x="575612" y="1950748"/>
            <a:chExt cx="431100" cy="431100"/>
          </a:xfrm>
        </p:grpSpPr>
        <p:sp>
          <p:nvSpPr>
            <p:cNvPr id="357" name="Google Shape;357;p10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10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359" name="Google Shape;359;p10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360" name="Google Shape;360;p103"/>
          <p:cNvSpPr txBox="1"/>
          <p:nvPr/>
        </p:nvSpPr>
        <p:spPr>
          <a:xfrm>
            <a:off x="473350" y="1626100"/>
            <a:ext cx="7169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B7B7B7"/>
                </a:solidFill>
                <a:latin typeface="DM Sans"/>
                <a:ea typeface="DM Sans"/>
                <a:cs typeface="DM Sans"/>
                <a:sym typeface="DM Sans"/>
              </a:rPr>
              <a:t>Ya analizamos un caso práctico donde el uso de websockets es necesario.</a:t>
            </a: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lt1"/>
                </a:solidFill>
                <a:latin typeface="DM Sans"/>
                <a:ea typeface="DM Sans"/>
                <a:cs typeface="DM Sans"/>
                <a:sym typeface="DM Sans"/>
              </a:rPr>
              <a:t>¿Qué otros casos requerirían de websocket? </a:t>
            </a:r>
            <a:endParaRPr sz="2500" b="1" i="0" u="none" strike="noStrike" cap="non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04"/>
          <p:cNvSpPr txBox="1"/>
          <p:nvPr/>
        </p:nvSpPr>
        <p:spPr>
          <a:xfrm>
            <a:off x="1070100" y="1925250"/>
            <a:ext cx="70038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Instalación y configuración de Socket.io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2889</Words>
  <Application>Microsoft Office PowerPoint</Application>
  <PresentationFormat>Presentación en pantalla (16:9)</PresentationFormat>
  <Paragraphs>219</Paragraphs>
  <Slides>53</Slides>
  <Notes>53</Notes>
  <HiddenSlides>0</HiddenSlides>
  <MMClips>0</MMClips>
  <ScaleCrop>false</ScaleCrop>
  <HeadingPairs>
    <vt:vector size="6" baseType="variant">
      <vt:variant>
        <vt:lpstr>Fuentes usadas</vt:lpstr>
      </vt:variant>
      <vt:variant>
        <vt:i4>4</vt:i4>
      </vt:variant>
      <vt:variant>
        <vt:lpstr>Tema</vt:lpstr>
      </vt:variant>
      <vt:variant>
        <vt:i4>4</vt:i4>
      </vt:variant>
      <vt:variant>
        <vt:lpstr>Títulos de diapositiva</vt:lpstr>
      </vt:variant>
      <vt:variant>
        <vt:i4>53</vt:i4>
      </vt:variant>
    </vt:vector>
  </HeadingPairs>
  <TitlesOfParts>
    <vt:vector size="61" baseType="lpstr">
      <vt:lpstr>Helvetica Neue Light</vt:lpstr>
      <vt:lpstr>Arial</vt:lpstr>
      <vt:lpstr>DM Sans</vt:lpstr>
      <vt:lpstr>Anton</vt:lpstr>
      <vt:lpstr>Coderhouse</vt:lpstr>
      <vt:lpstr>Coder</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mariano macias</cp:lastModifiedBy>
  <cp:revision>2</cp:revision>
  <dcterms:modified xsi:type="dcterms:W3CDTF">2025-05-06T23:36:07Z</dcterms:modified>
</cp:coreProperties>
</file>